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3" r:id="rId1"/>
  </p:sldMasterIdLst>
  <p:notesMasterIdLst>
    <p:notesMasterId r:id="rId60"/>
  </p:notesMasterIdLst>
  <p:sldIdLst>
    <p:sldId id="400" r:id="rId2"/>
    <p:sldId id="576" r:id="rId3"/>
    <p:sldId id="401" r:id="rId4"/>
    <p:sldId id="560" r:id="rId5"/>
    <p:sldId id="561" r:id="rId6"/>
    <p:sldId id="562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532" r:id="rId29"/>
    <p:sldId id="533" r:id="rId30"/>
    <p:sldId id="534" r:id="rId31"/>
    <p:sldId id="423" r:id="rId32"/>
    <p:sldId id="424" r:id="rId33"/>
    <p:sldId id="542" r:id="rId34"/>
    <p:sldId id="544" r:id="rId35"/>
    <p:sldId id="545" r:id="rId36"/>
    <p:sldId id="546" r:id="rId37"/>
    <p:sldId id="547" r:id="rId38"/>
    <p:sldId id="548" r:id="rId39"/>
    <p:sldId id="549" r:id="rId40"/>
    <p:sldId id="553" r:id="rId41"/>
    <p:sldId id="554" r:id="rId42"/>
    <p:sldId id="551" r:id="rId43"/>
    <p:sldId id="556" r:id="rId44"/>
    <p:sldId id="555" r:id="rId45"/>
    <p:sldId id="558" r:id="rId46"/>
    <p:sldId id="557" r:id="rId47"/>
    <p:sldId id="559" r:id="rId48"/>
    <p:sldId id="552" r:id="rId49"/>
    <p:sldId id="564" r:id="rId50"/>
    <p:sldId id="565" r:id="rId51"/>
    <p:sldId id="569" r:id="rId52"/>
    <p:sldId id="568" r:id="rId53"/>
    <p:sldId id="474" r:id="rId54"/>
    <p:sldId id="573" r:id="rId55"/>
    <p:sldId id="571" r:id="rId56"/>
    <p:sldId id="570" r:id="rId57"/>
    <p:sldId id="535" r:id="rId58"/>
    <p:sldId id="537" r:id="rId59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47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96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1048897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1431925"/>
            <a:ext cx="5154613" cy="3865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9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9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0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64B022E-AE7B-49FF-9E3C-223316BD9212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1048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1431925"/>
            <a:ext cx="5154613" cy="3865563"/>
          </a:xfrm>
        </p:spPr>
      </p:sp>
      <p:sp>
        <p:nvSpPr>
          <p:cNvPr id="10486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首先介绍一下树莓派是啥 与计算机的联系  </a:t>
            </a:r>
            <a:endParaRPr lang="en-US" altLang="zh-CN"/>
          </a:p>
          <a:p>
            <a:pPr eaLnBrk="1" hangingPunct="1"/>
            <a:r>
              <a:rPr lang="zh-CN" altLang="en-US"/>
              <a:t>系统之于树莓派的意义 适合于树莓派的系统 与电脑系统的差别</a:t>
            </a:r>
            <a:endParaRPr lang="en-US" altLang="zh-CN"/>
          </a:p>
          <a:p>
            <a:pPr eaLnBrk="1" hangingPunct="1"/>
            <a:r>
              <a:rPr lang="zh-CN" altLang="en-US"/>
              <a:t>介绍下</a:t>
            </a:r>
            <a:r>
              <a:rPr lang="en-US" altLang="zh-CN"/>
              <a:t>raspian之于开发的意义</a:t>
            </a:r>
          </a:p>
          <a:p>
            <a:pPr eaLnBrk="1" hangingPunct="1"/>
            <a:r>
              <a:rPr lang="zh-CN" altLang="en-US"/>
              <a:t>介绍系统安装方法</a:t>
            </a:r>
            <a:endParaRPr lang="en-US" altLang="zh-CN"/>
          </a:p>
          <a:p>
            <a:pPr eaLnBrk="1" hangingPunct="1"/>
            <a:r>
              <a:rPr lang="en-US" altLang="zh-CN"/>
              <a:t>Vnc介绍 ssh介绍 raspiconfig介绍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  <a:pPr lvl="0" algn="r" eaLnBrk="1" hangingPunct="1">
                <a:spcBef>
                  <a:spcPct val="0"/>
                </a:spcBef>
              </a:pPr>
              <a:t>31</a:t>
            </a:fld>
            <a:endParaRPr lang="zh-CN" altLang="en-US" dirty="0"/>
          </a:p>
        </p:txBody>
      </p:sp>
      <p:sp>
        <p:nvSpPr>
          <p:cNvPr id="104864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1725" y="1431925"/>
            <a:ext cx="5154613" cy="3865563"/>
          </a:xfrm>
        </p:spPr>
      </p:sp>
      <p:sp>
        <p:nvSpPr>
          <p:cNvPr id="104865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Freeform 7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0" b="0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800"/>
          </a:p>
        </p:txBody>
      </p:sp>
      <p:sp>
        <p:nvSpPr>
          <p:cNvPr id="1048598" name="Line 8"/>
          <p:cNvSpPr/>
          <p:nvPr/>
        </p:nvSpPr>
        <p:spPr>
          <a:xfrm>
            <a:off x="1981203" y="3962400"/>
            <a:ext cx="6511925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8599" name="Text Box 9"/>
          <p:cNvSpPr txBox="1"/>
          <p:nvPr/>
        </p:nvSpPr>
        <p:spPr>
          <a:xfrm>
            <a:off x="1116013" y="6237288"/>
            <a:ext cx="74168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spcBef>
                <a:spcPct val="50000"/>
              </a:spcBef>
            </a:pPr>
            <a:endParaRPr lang="zh-CN" altLang="en-US" sz="1800" dirty="0"/>
          </a:p>
        </p:txBody>
      </p:sp>
      <p:sp>
        <p:nvSpPr>
          <p:cNvPr id="1048600" name="Text Box 11"/>
          <p:cNvSpPr txBox="1"/>
          <p:nvPr/>
        </p:nvSpPr>
        <p:spPr>
          <a:xfrm>
            <a:off x="900116" y="6381752"/>
            <a:ext cx="7704137" cy="3077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>
              <a:spcBef>
                <a:spcPct val="50000"/>
              </a:spcBef>
            </a:pPr>
            <a:r>
              <a:rPr lang="zh-CN" altLang="en-US" sz="1400" dirty="0"/>
              <a:t>复旦大学电子系统导论课程讲义</a:t>
            </a:r>
          </a:p>
        </p:txBody>
      </p:sp>
      <p:sp>
        <p:nvSpPr>
          <p:cNvPr id="104860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2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endParaRPr lang="en-US" altLang="zh-CN"/>
          </a:p>
        </p:txBody>
      </p:sp>
      <p:sp>
        <p:nvSpPr>
          <p:cNvPr id="104860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</a:lstStyle>
          <a:p>
            <a:endParaRPr lang="en-US" altLang="zh-C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85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8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6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标题 1"/>
          <p:cNvSpPr>
            <a:spLocks noGrp="1"/>
          </p:cNvSpPr>
          <p:nvPr>
            <p:ph type="title"/>
          </p:nvPr>
        </p:nvSpPr>
        <p:spPr>
          <a:xfrm>
            <a:off x="457200" y="277818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81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82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268413"/>
            <a:ext cx="4038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83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5075"/>
            <a:ext cx="4038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5" name="标题 1"/>
          <p:cNvSpPr>
            <a:spLocks noGrp="1"/>
          </p:cNvSpPr>
          <p:nvPr>
            <p:ph type="title"/>
          </p:nvPr>
        </p:nvSpPr>
        <p:spPr>
          <a:xfrm>
            <a:off x="457200" y="277818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66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67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标题 1"/>
          <p:cNvSpPr>
            <a:spLocks noGrp="1"/>
          </p:cNvSpPr>
          <p:nvPr>
            <p:ph type="title"/>
          </p:nvPr>
        </p:nvSpPr>
        <p:spPr>
          <a:xfrm>
            <a:off x="457200" y="277818"/>
            <a:ext cx="8229600" cy="847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90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68413"/>
            <a:ext cx="8229600" cy="23542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91" name="内容占位符 3"/>
          <p:cNvSpPr>
            <a:spLocks noGrp="1"/>
          </p:cNvSpPr>
          <p:nvPr>
            <p:ph sz="half" idx="2"/>
          </p:nvPr>
        </p:nvSpPr>
        <p:spPr>
          <a:xfrm>
            <a:off x="457200" y="3775075"/>
            <a:ext cx="8229600" cy="235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标题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74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87" name="内容占位符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88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4862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76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77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78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79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93" name="内容占位符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9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0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71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marL="0" marR="0" lvl="0" indent="0" algn="l" defTabSz="914377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872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2"/>
          <p:cNvSpPr>
            <a:spLocks noGrp="1"/>
          </p:cNvSpPr>
          <p:nvPr>
            <p:ph type="title"/>
          </p:nvPr>
        </p:nvSpPr>
        <p:spPr>
          <a:xfrm>
            <a:off x="457200" y="277818"/>
            <a:ext cx="8229600" cy="847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en-US" altLang="zh-CN" dirty="0"/>
          </a:p>
        </p:txBody>
      </p:sp>
      <p:sp>
        <p:nvSpPr>
          <p:cNvPr id="1048577" name="Rectangle 3"/>
          <p:cNvSpPr>
            <a:spLocks noGrp="1"/>
          </p:cNvSpPr>
          <p:nvPr>
            <p:ph type="body" idx="1"/>
          </p:nvPr>
        </p:nvSpPr>
        <p:spPr>
          <a:xfrm>
            <a:off x="457200" y="1268413"/>
            <a:ext cx="8229600" cy="48625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单击此处编辑母版文本样式</a:t>
            </a:r>
          </a:p>
          <a:p>
            <a:pPr lvl="1"/>
            <a:r>
              <a:rPr lang="en-US" altLang="zh-CN" dirty="0"/>
              <a:t>第二级</a:t>
            </a:r>
          </a:p>
          <a:p>
            <a:pPr lvl="2"/>
            <a:r>
              <a:rPr lang="en-US" altLang="zh-CN" dirty="0"/>
              <a:t>第三级</a:t>
            </a:r>
          </a:p>
          <a:p>
            <a:pPr lvl="3"/>
            <a:r>
              <a:rPr lang="en-US" altLang="zh-CN" dirty="0"/>
              <a:t>第四级</a:t>
            </a:r>
          </a:p>
          <a:p>
            <a:pPr lvl="4"/>
            <a:r>
              <a:rPr lang="en-US" altLang="zh-CN" dirty="0"/>
              <a:t>第五级</a:t>
            </a:r>
          </a:p>
        </p:txBody>
      </p:sp>
      <p:sp>
        <p:nvSpPr>
          <p:cNvPr id="1048578" name="Freeform 7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0" b="0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800"/>
          </a:p>
        </p:txBody>
      </p:sp>
      <p:sp>
        <p:nvSpPr>
          <p:cNvPr id="1048579" name="Line 8"/>
          <p:cNvSpPr/>
          <p:nvPr/>
        </p:nvSpPr>
        <p:spPr>
          <a:xfrm>
            <a:off x="457200" y="6172200"/>
            <a:ext cx="82296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8580" name="Text Box 10"/>
          <p:cNvSpPr txBox="1"/>
          <p:nvPr/>
        </p:nvSpPr>
        <p:spPr>
          <a:xfrm>
            <a:off x="900116" y="6381752"/>
            <a:ext cx="7704137" cy="30777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>
              <a:spcBef>
                <a:spcPct val="50000"/>
              </a:spcBef>
            </a:pP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复旦大学电子系统导论课程讲义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189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377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566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754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69909" indent="-325747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200">
          <a:solidFill>
            <a:schemeClr val="tx1"/>
          </a:solidFill>
          <a:latin typeface="+mn-lt"/>
          <a:ea typeface="+mn-ea"/>
        </a:defRPr>
      </a:lvl2pPr>
      <a:lvl3pPr marL="1022325" indent="-351146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339817" indent="-31622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>
          <a:solidFill>
            <a:schemeClr val="tx1"/>
          </a:solidFill>
          <a:latin typeface="+mn-lt"/>
          <a:ea typeface="+mn-ea"/>
        </a:defRPr>
      </a:lvl4pPr>
      <a:lvl5pPr marL="1681438" indent="-33971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5pPr>
      <a:lvl6pPr marL="2138627" indent="-33971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595815" indent="-33971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053004" indent="-33971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510192" indent="-33971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-edu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downloa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ciencenet.cn/blog-442719-863840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oxuefeng.com/wiki/1016959663602400" TargetMode="External"/><Relationship Id="rId2" Type="http://schemas.openxmlformats.org/officeDocument/2006/relationships/hyperlink" Target="http://www.runoob.com/python3/python3-tutori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26155739" TargetMode="External"/><Relationship Id="rId5" Type="http://schemas.openxmlformats.org/officeDocument/2006/relationships/hyperlink" Target="http://www.jikexueyuan.com/course/python/" TargetMode="External"/><Relationship Id="rId4" Type="http://schemas.openxmlformats.org/officeDocument/2006/relationships/hyperlink" Target="https://docs.python.org/zh-cn/3/tutorial/index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downloa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1" y="1268417"/>
            <a:ext cx="7772400" cy="1736725"/>
          </a:xfrm>
        </p:spPr>
        <p:txBody>
          <a:bodyPr/>
          <a:lstStyle/>
          <a:p>
            <a:pPr eaLnBrk="1" hangingPunct="1"/>
            <a:r>
              <a:rPr lang="en-US" altLang="zh-CN" dirty="0"/>
              <a:t>Python</a:t>
            </a:r>
            <a:r>
              <a:rPr lang="zh-CN" altLang="en-US" dirty="0"/>
              <a:t>编程基础</a:t>
            </a:r>
            <a:endParaRPr lang="en-US" altLang="zh-CN" b="1" dirty="0"/>
          </a:p>
        </p:txBody>
      </p:sp>
      <p:sp>
        <p:nvSpPr>
          <p:cNvPr id="104860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fld id="{2B2A7AF1-9E66-4AFD-ACC6-AE5D87BA045A}" type="datetime1">
              <a:rPr lang="zh-CN" altLang="en-US" smtClean="0"/>
              <a:pPr eaLnBrk="1" hangingPunct="1"/>
              <a:t>2024/3/6</a:t>
            </a:fld>
            <a:endParaRPr lang="zh-CN" altLang="zh-CN" dirty="0"/>
          </a:p>
          <a:p>
            <a:pPr eaLnBrk="1" hangingPunct="1"/>
            <a:r>
              <a:rPr lang="zh-CN" altLang="en-US"/>
              <a:t>电子系统导论教学团队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标题 1"/>
          <p:cNvSpPr>
            <a:spLocks noGrp="1"/>
          </p:cNvSpPr>
          <p:nvPr>
            <p:ph type="title"/>
          </p:nvPr>
        </p:nvSpPr>
        <p:spPr>
          <a:xfrm>
            <a:off x="391886" y="260719"/>
            <a:ext cx="10972800" cy="814698"/>
          </a:xfrm>
        </p:spPr>
        <p:txBody>
          <a:bodyPr>
            <a:normAutofit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/>
              <a:t>）：方法二</a:t>
            </a:r>
          </a:p>
        </p:txBody>
      </p:sp>
      <p:sp>
        <p:nvSpPr>
          <p:cNvPr id="1048617" name="内容占位符 2"/>
          <p:cNvSpPr>
            <a:spLocks noGrp="1"/>
          </p:cNvSpPr>
          <p:nvPr>
            <p:ph idx="1"/>
          </p:nvPr>
        </p:nvSpPr>
        <p:spPr>
          <a:xfrm>
            <a:off x="391886" y="1075417"/>
            <a:ext cx="8325394" cy="4333875"/>
          </a:xfrm>
        </p:spPr>
        <p:txBody>
          <a:bodyPr/>
          <a:lstStyle/>
          <a:p>
            <a:r>
              <a:rPr lang="zh-CN" altLang="en-US" dirty="0"/>
              <a:t>浏览器访问</a:t>
            </a:r>
            <a:r>
              <a:rPr lang="en-US" altLang="zh-CN" dirty="0">
                <a:hlinkClick r:id="rId2"/>
              </a:rPr>
              <a:t>https://www.anaconda.com/distribution/</a:t>
            </a:r>
            <a:r>
              <a:rPr lang="en-US" altLang="zh-CN" dirty="0"/>
              <a:t> </a:t>
            </a:r>
            <a:r>
              <a:rPr lang="zh-CN" altLang="en-US" dirty="0"/>
              <a:t>在下载界面中选择Window平台、</a:t>
            </a:r>
            <a:r>
              <a:rPr lang="en-US" altLang="zh-CN" dirty="0"/>
              <a:t>Python 3.7 version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下载后，双击下载包，进入Python安装向导，只需使用默认设置一直点击"下一步"直到安装完成即可。</a:t>
            </a:r>
            <a:endParaRPr lang="zh-CN" altLang="en-US" dirty="0"/>
          </a:p>
        </p:txBody>
      </p:sp>
      <p:grpSp>
        <p:nvGrpSpPr>
          <p:cNvPr id="172" name="组合 9"/>
          <p:cNvGrpSpPr/>
          <p:nvPr/>
        </p:nvGrpSpPr>
        <p:grpSpPr>
          <a:xfrm>
            <a:off x="1466850" y="1922771"/>
            <a:ext cx="6036129" cy="3257817"/>
            <a:chOff x="1466850" y="1906443"/>
            <a:chExt cx="6036129" cy="3257817"/>
          </a:xfrm>
        </p:grpSpPr>
        <p:pic>
          <p:nvPicPr>
            <p:cNvPr id="2097163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850" y="1906443"/>
              <a:ext cx="6036129" cy="3257817"/>
            </a:xfrm>
            <a:prstGeom prst="rect">
              <a:avLst/>
            </a:prstGeom>
          </p:spPr>
        </p:pic>
        <p:cxnSp>
          <p:nvCxnSpPr>
            <p:cNvPr id="3145729" name="直接箭头连接符 4"/>
            <p:cNvCxnSpPr>
              <a:cxnSpLocks/>
            </p:cNvCxnSpPr>
            <p:nvPr/>
          </p:nvCxnSpPr>
          <p:spPr>
            <a:xfrm flipH="1">
              <a:off x="3291640" y="3714966"/>
              <a:ext cx="986446" cy="535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45730" name="直接箭头连接符 6"/>
            <p:cNvCxnSpPr>
              <a:cxnSpLocks/>
            </p:cNvCxnSpPr>
            <p:nvPr/>
          </p:nvCxnSpPr>
          <p:spPr>
            <a:xfrm flipH="1">
              <a:off x="3784863" y="2114550"/>
              <a:ext cx="787137" cy="1707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标题 1"/>
          <p:cNvSpPr>
            <a:spLocks noGrp="1"/>
          </p:cNvSpPr>
          <p:nvPr>
            <p:ph type="title"/>
          </p:nvPr>
        </p:nvSpPr>
        <p:spPr>
          <a:xfrm>
            <a:off x="391886" y="260719"/>
            <a:ext cx="10972800" cy="814698"/>
          </a:xfrm>
        </p:spPr>
        <p:txBody>
          <a:bodyPr>
            <a:normAutofit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/>
              <a:t>）：方法二</a:t>
            </a:r>
          </a:p>
        </p:txBody>
      </p:sp>
      <p:sp>
        <p:nvSpPr>
          <p:cNvPr id="1048619" name="内容占位符 2"/>
          <p:cNvSpPr>
            <a:spLocks noGrp="1"/>
          </p:cNvSpPr>
          <p:nvPr>
            <p:ph idx="1"/>
          </p:nvPr>
        </p:nvSpPr>
        <p:spPr>
          <a:xfrm>
            <a:off x="391886" y="1075417"/>
            <a:ext cx="8325394" cy="433387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安装完成之后，启动</a:t>
            </a:r>
            <a:r>
              <a:rPr lang="en-US" altLang="zh-CN" dirty="0">
                <a:sym typeface="+mn-ea"/>
              </a:rPr>
              <a:t>Anaconda Prompt</a:t>
            </a:r>
            <a:r>
              <a:rPr lang="zh-CN" altLang="en-US" dirty="0">
                <a:sym typeface="+mn-ea"/>
              </a:rPr>
              <a:t>，输入</a:t>
            </a:r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，出现图示窗口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或者启动</a:t>
            </a:r>
            <a:r>
              <a:rPr lang="en-US" altLang="zh-CN" dirty="0" err="1">
                <a:sym typeface="+mn-ea"/>
              </a:rPr>
              <a:t>Jupyter</a:t>
            </a:r>
            <a:r>
              <a:rPr lang="en-US" altLang="zh-CN" dirty="0">
                <a:sym typeface="+mn-ea"/>
              </a:rPr>
              <a:t> Notebook</a:t>
            </a:r>
            <a:r>
              <a:rPr lang="zh-CN" altLang="en-US" dirty="0">
                <a:sym typeface="+mn-ea"/>
              </a:rPr>
              <a:t>，在浏览器上使用</a:t>
            </a:r>
            <a:r>
              <a:rPr lang="en-US" altLang="zh-CN" dirty="0">
                <a:sym typeface="+mn-ea"/>
              </a:rPr>
              <a:t>python</a:t>
            </a:r>
          </a:p>
          <a:p>
            <a:endParaRPr lang="en-US" altLang="zh-CN" dirty="0">
              <a:sym typeface="+mn-ea"/>
            </a:endParaRPr>
          </a:p>
          <a:p>
            <a:endParaRPr lang="zh-CN" altLang="en-US" dirty="0"/>
          </a:p>
        </p:txBody>
      </p:sp>
      <p:pic>
        <p:nvPicPr>
          <p:cNvPr id="2097164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887" y="1985054"/>
            <a:ext cx="7896225" cy="1257300"/>
          </a:xfrm>
          <a:prstGeom prst="rect">
            <a:avLst/>
          </a:prstGeom>
        </p:spPr>
      </p:pic>
      <p:grpSp>
        <p:nvGrpSpPr>
          <p:cNvPr id="174" name="组合 15"/>
          <p:cNvGrpSpPr/>
          <p:nvPr/>
        </p:nvGrpSpPr>
        <p:grpSpPr>
          <a:xfrm>
            <a:off x="760979" y="3915490"/>
            <a:ext cx="7622041" cy="1867093"/>
            <a:chOff x="760979" y="3915490"/>
            <a:chExt cx="7622041" cy="1867093"/>
          </a:xfrm>
        </p:grpSpPr>
        <p:pic>
          <p:nvPicPr>
            <p:cNvPr id="2097165" name="图片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979" y="3915490"/>
              <a:ext cx="7622041" cy="1867093"/>
            </a:xfrm>
            <a:prstGeom prst="rect">
              <a:avLst/>
            </a:prstGeom>
          </p:spPr>
        </p:pic>
        <p:cxnSp>
          <p:nvCxnSpPr>
            <p:cNvPr id="3145731" name="直接箭头连接符 10"/>
            <p:cNvCxnSpPr>
              <a:cxnSpLocks/>
            </p:cNvCxnSpPr>
            <p:nvPr/>
          </p:nvCxnSpPr>
          <p:spPr>
            <a:xfrm flipH="1">
              <a:off x="7826186" y="4963885"/>
              <a:ext cx="411578" cy="2850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45732" name="直接箭头连接符 12"/>
            <p:cNvCxnSpPr>
              <a:cxnSpLocks/>
            </p:cNvCxnSpPr>
            <p:nvPr/>
          </p:nvCxnSpPr>
          <p:spPr>
            <a:xfrm flipH="1">
              <a:off x="7414608" y="5373234"/>
              <a:ext cx="823156" cy="3210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rPr lang="zh-CN" altLang="en-US"/>
              <a:t>集成开发环境</a:t>
            </a:r>
          </a:p>
        </p:txBody>
      </p:sp>
      <p:sp>
        <p:nvSpPr>
          <p:cNvPr id="1048621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6154" lnSpcReduction="10000"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可直接在交互式界面编写代码，但是编写的代码无法保存。</a:t>
            </a:r>
          </a:p>
          <a:p>
            <a:r>
              <a:rPr lang="zh-CN" altLang="en-US" dirty="0"/>
              <a:t>使用集成开发环境（IDE：Integrated Development Environment）：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</a:p>
          <a:p>
            <a:pPr marL="0" indent="0">
              <a:buNone/>
            </a:pPr>
            <a:r>
              <a:rPr lang="zh-CN" altLang="en-US" dirty="0"/>
              <a:t>    </a:t>
            </a:r>
            <a:r>
              <a:rPr lang="en-US" altLang="zh-CN" dirty="0" err="1"/>
              <a:t>PyCharm</a:t>
            </a:r>
            <a:r>
              <a:rPr lang="en-US" altLang="zh-CN" dirty="0"/>
              <a:t> </a:t>
            </a:r>
            <a:r>
              <a:rPr lang="en-US" altLang="zh-CN" dirty="0" err="1"/>
              <a:t>edu</a:t>
            </a:r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和</a:t>
            </a:r>
            <a:r>
              <a:rPr lang="en-US" altLang="zh-CN" dirty="0"/>
              <a:t>Ubuntu</a:t>
            </a:r>
            <a:r>
              <a:rPr lang="zh-CN" altLang="en-US" dirty="0"/>
              <a:t>上均可使用</a:t>
            </a:r>
          </a:p>
          <a:p>
            <a:pPr marL="0" indent="0">
              <a:buNone/>
            </a:pPr>
            <a:r>
              <a:rPr lang="zh-CN" altLang="en-US" dirty="0"/>
              <a:t>    PyCharm </a:t>
            </a:r>
            <a:r>
              <a:rPr lang="en-US" altLang="zh-CN" dirty="0" err="1"/>
              <a:t>edu</a:t>
            </a:r>
            <a:r>
              <a:rPr lang="zh-CN" altLang="en-US" dirty="0"/>
              <a:t>是由 JetBrains 打造的一款 Python IDE，支持多种平台。               </a:t>
            </a:r>
          </a:p>
          <a:p>
            <a:pPr marL="0" indent="0">
              <a:buNone/>
            </a:pPr>
            <a:r>
              <a:rPr lang="zh-CN" altLang="en-US" dirty="0"/>
              <a:t>    PyCharm </a:t>
            </a:r>
            <a:r>
              <a:rPr lang="en-US" altLang="zh-CN" dirty="0" err="1"/>
              <a:t>edu</a:t>
            </a:r>
            <a:r>
              <a:rPr lang="zh-CN" altLang="en-US" dirty="0"/>
              <a:t>功能 : 调试、语法高亮、Project管理、代码跳转、智能提示、</a:t>
            </a:r>
            <a:r>
              <a:rPr lang="zh-CN" altLang="en-US" dirty="0">
                <a:sym typeface="+mn-ea"/>
              </a:rPr>
              <a:t>单元测试、版本控制。</a:t>
            </a:r>
            <a:r>
              <a:rPr lang="zh-CN" altLang="en-US" dirty="0"/>
              <a:t>           </a:t>
            </a:r>
          </a:p>
          <a:p>
            <a:pPr marL="0" indent="0">
              <a:buNone/>
            </a:pPr>
            <a:r>
              <a:rPr lang="zh-CN" altLang="en-US" dirty="0"/>
              <a:t>    PyCharm </a:t>
            </a:r>
            <a:r>
              <a:rPr lang="en-US" altLang="zh-CN" dirty="0" err="1"/>
              <a:t>edu</a:t>
            </a:r>
            <a:r>
              <a:rPr lang="zh-CN" altLang="en-US" dirty="0"/>
              <a:t>下载地址 :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https://www.jetbrains.com/pycharm-edu/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集成开发环境</a:t>
            </a:r>
          </a:p>
        </p:txBody>
      </p:sp>
      <p:sp>
        <p:nvSpPr>
          <p:cNvPr id="10486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PyCharm edu</a:t>
            </a:r>
            <a:r>
              <a:rPr lang="zh-CN" altLang="en-US"/>
              <a:t>在</a:t>
            </a:r>
            <a:r>
              <a:rPr lang="en-US" altLang="zh-CN"/>
              <a:t>Windows</a:t>
            </a:r>
            <a:r>
              <a:rPr lang="zh-CN" altLang="en-US"/>
              <a:t>下的安装不做过多说明。</a:t>
            </a:r>
          </a:p>
          <a:p>
            <a:endParaRPr lang="zh-CN" altLang="en-US"/>
          </a:p>
          <a:p>
            <a:r>
              <a:rPr lang="en-US" altLang="zh-CN"/>
              <a:t>Ubuntu</a:t>
            </a:r>
            <a:r>
              <a:rPr lang="zh-CN" altLang="en-US"/>
              <a:t>软件中心无</a:t>
            </a:r>
            <a:r>
              <a:rPr lang="en-US" altLang="zh-CN"/>
              <a:t>PyCharm edu</a:t>
            </a:r>
            <a:r>
              <a:rPr lang="zh-CN" altLang="en-US"/>
              <a:t>，需进入</a:t>
            </a:r>
            <a:r>
              <a:rPr lang="en-US" altLang="zh-CN"/>
              <a:t>PyCharm</a:t>
            </a:r>
            <a:r>
              <a:rPr lang="zh-CN" altLang="en-US"/>
              <a:t>官网下载。</a:t>
            </a:r>
          </a:p>
          <a:p>
            <a:pPr marL="0" indent="0">
              <a:buNone/>
            </a:pPr>
            <a:r>
              <a:rPr lang="zh-CN" altLang="en-US"/>
              <a:t>    </a:t>
            </a:r>
          </a:p>
          <a:p>
            <a:pPr marL="0" indent="0">
              <a:buNone/>
            </a:pPr>
            <a:endParaRPr lang="zh-CN" altLang="en-US" sz="2000" i="1"/>
          </a:p>
          <a:p>
            <a:pPr marL="0" indent="0">
              <a:buNone/>
            </a:pPr>
            <a:r>
              <a:rPr lang="zh-CN" altLang="en-US" sz="2000" i="1"/>
              <a:t> </a:t>
            </a:r>
          </a:p>
          <a:p>
            <a:pPr marL="0" indent="0">
              <a:buNone/>
            </a:pPr>
            <a:endParaRPr lang="zh-CN" altLang="en-US" i="1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Python3 </a:t>
            </a:r>
            <a:r>
              <a:rPr lang="zh-CN" altLang="en-US" dirty="0"/>
              <a:t>安装（</a:t>
            </a:r>
            <a:r>
              <a:rPr lang="en-US" altLang="zh-CN" dirty="0"/>
              <a:t>Linux</a:t>
            </a:r>
            <a:r>
              <a:rPr lang="zh-CN" altLang="en-US" dirty="0"/>
              <a:t>）</a:t>
            </a:r>
          </a:p>
        </p:txBody>
      </p:sp>
      <p:sp>
        <p:nvSpPr>
          <p:cNvPr id="1048625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Ubuntu</a:t>
            </a:r>
            <a:r>
              <a:rPr lang="zh-CN" altLang="en-US" dirty="0"/>
              <a:t>为例；</a:t>
            </a:r>
          </a:p>
          <a:p>
            <a:endParaRPr lang="zh-CN" altLang="en-US" dirty="0"/>
          </a:p>
          <a:p>
            <a:r>
              <a:rPr lang="zh-CN" altLang="en-US" dirty="0"/>
              <a:t>初次使用</a:t>
            </a:r>
            <a:r>
              <a:rPr lang="en-US" altLang="zh-CN" dirty="0"/>
              <a:t>Ubuntu</a:t>
            </a:r>
            <a:r>
              <a:rPr lang="zh-CN" altLang="en-US" dirty="0"/>
              <a:t>系统可能因操作失误使系统出现问题，所以建议先安装装虚拟机</a:t>
            </a:r>
            <a:r>
              <a:rPr lang="en-US" altLang="zh-CN" dirty="0"/>
              <a:t>VMware</a:t>
            </a:r>
            <a:r>
              <a:rPr lang="zh-CN" altLang="en-US" dirty="0"/>
              <a:t>，再在虚拟机上安装</a:t>
            </a:r>
            <a:r>
              <a:rPr lang="en-US" altLang="zh-CN" dirty="0"/>
              <a:t>Ubuntu</a:t>
            </a:r>
            <a:r>
              <a:rPr lang="zh-CN" altLang="en-US" dirty="0"/>
              <a:t>系统；</a:t>
            </a:r>
          </a:p>
          <a:p>
            <a:endParaRPr lang="zh-CN" altLang="en-US" dirty="0"/>
          </a:p>
          <a:p>
            <a:r>
              <a:rPr lang="zh-CN" altLang="en-US" dirty="0"/>
              <a:t>在</a:t>
            </a:r>
            <a:r>
              <a:rPr lang="en-US" altLang="zh-CN" dirty="0"/>
              <a:t>VMware</a:t>
            </a:r>
            <a:r>
              <a:rPr lang="zh-CN" altLang="en-US" dirty="0"/>
              <a:t>上安装好</a:t>
            </a:r>
            <a:r>
              <a:rPr lang="en-US" altLang="zh-CN" dirty="0"/>
              <a:t>Ubuntu</a:t>
            </a:r>
            <a:r>
              <a:rPr lang="zh-CN" altLang="en-US" dirty="0"/>
              <a:t>系统后，安装</a:t>
            </a:r>
            <a:r>
              <a:rPr lang="en-US" altLang="zh-CN" dirty="0"/>
              <a:t>VMware Tools</a:t>
            </a:r>
            <a:r>
              <a:rPr lang="zh-CN" altLang="en-US" dirty="0"/>
              <a:t>，便可实现主机和</a:t>
            </a:r>
            <a:r>
              <a:rPr lang="en-US" altLang="zh-CN" dirty="0"/>
              <a:t>VMware</a:t>
            </a:r>
            <a:r>
              <a:rPr lang="zh-CN" altLang="en-US" dirty="0"/>
              <a:t>间文件传送和文字内容的复制粘贴。（后续会用到）</a:t>
            </a: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  </a:t>
            </a:r>
          </a:p>
          <a:p>
            <a:pPr marL="0" indent="0">
              <a:buNone/>
            </a:pPr>
            <a:r>
              <a:rPr lang="zh-CN" altLang="en-US" sz="2000" i="1" dirty="0">
                <a:sym typeface="+mn-ea"/>
              </a:rPr>
              <a:t>   注：</a:t>
            </a:r>
            <a:r>
              <a:rPr lang="en-US" altLang="zh-CN" sz="2000" i="1" dirty="0" err="1">
                <a:sym typeface="+mn-ea"/>
              </a:rPr>
              <a:t>Vmware</a:t>
            </a:r>
            <a:r>
              <a:rPr lang="en-US" altLang="zh-CN" sz="2000" i="1" dirty="0">
                <a:sym typeface="+mn-ea"/>
              </a:rPr>
              <a:t> Workstation</a:t>
            </a:r>
            <a:r>
              <a:rPr lang="zh-CN" altLang="en-US" sz="2000" i="1" dirty="0">
                <a:sym typeface="+mn-ea"/>
              </a:rPr>
              <a:t>是商业收费软件，开源免费替代有</a:t>
            </a:r>
            <a:r>
              <a:rPr lang="en-US" altLang="zh-CN" sz="2000" i="1" dirty="0" err="1">
                <a:sym typeface="+mn-ea"/>
              </a:rPr>
              <a:t>VirtualBox</a:t>
            </a:r>
            <a:endParaRPr lang="zh-CN" altLang="en-US" sz="2000" i="1" dirty="0">
              <a:sym typeface="+mn-ea"/>
            </a:endParaRPr>
          </a:p>
          <a:p>
            <a:pPr marL="0" indent="0">
              <a:buNone/>
            </a:pPr>
            <a:endParaRPr lang="zh-CN" altLang="en-US" i="1" dirty="0">
              <a:sym typeface="+mn-ea"/>
            </a:endParaRPr>
          </a:p>
          <a:p>
            <a:pPr marL="0" indent="0">
              <a:buNone/>
            </a:pPr>
            <a:endParaRPr lang="zh-CN" altLang="en-US" i="1" u="sng" dirty="0">
              <a:sym typeface="+mn-ea"/>
            </a:endParaRP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标题 7"/>
          <p:cNvSpPr>
            <a:spLocks noGrp="1"/>
          </p:cNvSpPr>
          <p:nvPr>
            <p:ph type="title"/>
          </p:nvPr>
        </p:nvSpPr>
        <p:spPr>
          <a:xfrm>
            <a:off x="445230" y="278131"/>
            <a:ext cx="8241570" cy="1341120"/>
          </a:xfrm>
        </p:spPr>
        <p:txBody>
          <a:bodyPr/>
          <a:lstStyle/>
          <a:p>
            <a:r>
              <a:rPr lang="en-US" altLang="zh-CN" dirty="0"/>
              <a:t>Python3 </a:t>
            </a:r>
            <a:r>
              <a:rPr lang="zh-CN" altLang="en-US" dirty="0"/>
              <a:t>安装（</a:t>
            </a:r>
            <a:r>
              <a:rPr lang="en-US" altLang="zh-CN" dirty="0"/>
              <a:t>Linux</a:t>
            </a:r>
            <a:r>
              <a:rPr lang="zh-CN" altLang="en-US" dirty="0"/>
              <a:t>）</a:t>
            </a:r>
            <a:endParaRPr lang="en-US" altLang="zh-CN" sz="2800" dirty="0"/>
          </a:p>
        </p:txBody>
      </p:sp>
      <p:sp>
        <p:nvSpPr>
          <p:cNvPr id="1048627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Ubuntu14.04</a:t>
            </a:r>
            <a:r>
              <a:rPr lang="zh-CN" altLang="en-US" dirty="0"/>
              <a:t>及之后的版本上自带了</a:t>
            </a:r>
            <a:r>
              <a:rPr lang="en-US" altLang="zh-CN" dirty="0"/>
              <a:t>Python3</a:t>
            </a:r>
            <a:r>
              <a:rPr lang="zh-CN" altLang="en-US" dirty="0"/>
              <a:t>，打开终端，输入</a:t>
            </a:r>
            <a:r>
              <a:rPr lang="en-US" altLang="zh-CN" dirty="0"/>
              <a:t>python3</a:t>
            </a:r>
            <a:r>
              <a:rPr lang="zh-CN" altLang="en-US" dirty="0"/>
              <a:t>（此处为小写），出现图示内容，即证明已安装</a:t>
            </a:r>
            <a:r>
              <a:rPr lang="en-US" altLang="zh-CN" dirty="0"/>
              <a:t>Python3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dirty="0"/>
          </a:p>
          <a:p>
            <a:endParaRPr 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97166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201" y="3171032"/>
            <a:ext cx="6549628" cy="8808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Python3 </a:t>
            </a:r>
            <a:r>
              <a:rPr lang="zh-CN" altLang="en-US" dirty="0"/>
              <a:t>安装（</a:t>
            </a:r>
            <a:r>
              <a:rPr lang="en-US" altLang="zh-CN" dirty="0"/>
              <a:t> Linux </a:t>
            </a:r>
            <a:r>
              <a:rPr lang="zh-CN" altLang="en-US" dirty="0"/>
              <a:t>）</a:t>
            </a:r>
          </a:p>
        </p:txBody>
      </p:sp>
      <p:sp>
        <p:nvSpPr>
          <p:cNvPr id="104862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如果安装了较早版本的</a:t>
            </a:r>
            <a:r>
              <a:rPr lang="en-US" altLang="zh-CN"/>
              <a:t>Ubuntu</a:t>
            </a:r>
            <a:r>
              <a:rPr lang="zh-CN" altLang="en-US"/>
              <a:t>版本，则需要自行安装</a:t>
            </a:r>
            <a:r>
              <a:rPr lang="en-US" altLang="zh-CN"/>
              <a:t>Python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Python</a:t>
            </a:r>
            <a:r>
              <a:rPr lang="zh-CN" altLang="en-US"/>
              <a:t>可在</a:t>
            </a:r>
            <a:r>
              <a:rPr lang="en-US" altLang="zh-CN"/>
              <a:t>ubuntu</a:t>
            </a:r>
            <a:r>
              <a:rPr lang="zh-CN" altLang="en-US"/>
              <a:t>自带的软件中心中安装</a:t>
            </a:r>
          </a:p>
          <a:p>
            <a:pPr marL="0" indent="0">
              <a:buNone/>
            </a:pPr>
            <a:r>
              <a:rPr lang="zh-CN" altLang="en-US"/>
              <a:t>   （可以避免版本不兼容等问题）</a:t>
            </a:r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       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Python2.7</a:t>
            </a:r>
            <a:r>
              <a:rPr lang="zh-CN" altLang="en-US" dirty="0"/>
              <a:t>安装（</a:t>
            </a:r>
            <a:r>
              <a:rPr lang="en-US" altLang="zh-CN" dirty="0"/>
              <a:t>Ubuntu</a:t>
            </a:r>
            <a:r>
              <a:rPr lang="zh-CN" altLang="en-US" dirty="0"/>
              <a:t>）</a:t>
            </a:r>
          </a:p>
        </p:txBody>
      </p:sp>
      <p:pic>
        <p:nvPicPr>
          <p:cNvPr id="2097167" name="内容占位符 3" descr="微信图片_2017063010445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94744" y="1415415"/>
            <a:ext cx="6805295" cy="4490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  <a:r>
              <a:rPr lang="en-US" altLang="zh-CN" dirty="0"/>
              <a:t>Python</a:t>
            </a:r>
            <a:r>
              <a:rPr lang="zh-CN" altLang="en-US" dirty="0"/>
              <a:t>集成开发环境</a:t>
            </a:r>
          </a:p>
        </p:txBody>
      </p:sp>
      <p:sp>
        <p:nvSpPr>
          <p:cNvPr id="104863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PyCharm</a:t>
            </a:r>
            <a:r>
              <a:rPr lang="zh-CN" altLang="en-US" dirty="0"/>
              <a:t>下载完成后，进入文件下载目录，右击文件，选择</a:t>
            </a:r>
            <a:r>
              <a:rPr lang="en-US" altLang="zh-CN" dirty="0"/>
              <a:t>“</a:t>
            </a:r>
            <a:r>
              <a:rPr lang="zh-CN" altLang="en-US" i="1" dirty="0"/>
              <a:t>提取到此处 </a:t>
            </a:r>
            <a:r>
              <a:rPr lang="en-US" altLang="zh-CN" dirty="0"/>
              <a:t>”</a:t>
            </a:r>
            <a:r>
              <a:rPr lang="zh-CN" altLang="en-US" dirty="0"/>
              <a:t>，会生成一个文件夹；</a:t>
            </a:r>
          </a:p>
          <a:p>
            <a:endParaRPr lang="zh-CN" altLang="en-US" dirty="0"/>
          </a:p>
          <a:p>
            <a:r>
              <a:rPr lang="zh-CN" altLang="en-US" dirty="0"/>
              <a:t>进入该文件夹下的</a:t>
            </a:r>
            <a:r>
              <a:rPr lang="en-US" altLang="zh-CN" i="1" dirty="0"/>
              <a:t>bin</a:t>
            </a:r>
            <a:r>
              <a:rPr lang="zh-CN" altLang="en-US" dirty="0"/>
              <a:t>目录；</a:t>
            </a:r>
          </a:p>
          <a:p>
            <a:endParaRPr lang="zh-CN" altLang="en-US" dirty="0"/>
          </a:p>
          <a:p>
            <a:r>
              <a:rPr lang="zh-CN" altLang="en-US" dirty="0"/>
              <a:t>右击空白处，选择</a:t>
            </a:r>
            <a:r>
              <a:rPr lang="en-US" altLang="zh-CN" dirty="0"/>
              <a:t>“</a:t>
            </a:r>
            <a:r>
              <a:rPr lang="zh-CN" altLang="en-US" i="1" dirty="0"/>
              <a:t>在终端打开 </a:t>
            </a:r>
            <a:r>
              <a:rPr lang="en-US" altLang="zh-CN" dirty="0"/>
              <a:t>”</a:t>
            </a:r>
            <a:r>
              <a:rPr lang="zh-CN" altLang="en-US" dirty="0"/>
              <a:t>；</a:t>
            </a:r>
          </a:p>
          <a:p>
            <a:endParaRPr lang="zh-CN" altLang="en-US" dirty="0"/>
          </a:p>
          <a:p>
            <a:r>
              <a:rPr lang="zh-CN" altLang="en-US" dirty="0"/>
              <a:t>在终端输入 </a:t>
            </a:r>
            <a:r>
              <a:rPr lang="en-US" altLang="zh-CN" dirty="0"/>
              <a:t>“</a:t>
            </a:r>
            <a:r>
              <a:rPr lang="zh-CN" altLang="en-US" i="1" dirty="0"/>
              <a:t>sh ./pycharm.sh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  <a:r>
              <a:rPr lang="zh-CN" altLang="en-US" dirty="0"/>
              <a:t>即可打开</a:t>
            </a:r>
            <a:r>
              <a:rPr lang="en-US" altLang="zh-CN" dirty="0"/>
              <a:t>PyCharm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标题 1"/>
          <p:cNvSpPr>
            <a:spLocks noGrp="1"/>
          </p:cNvSpPr>
          <p:nvPr>
            <p:ph type="title"/>
          </p:nvPr>
        </p:nvSpPr>
        <p:spPr>
          <a:xfrm>
            <a:off x="409303" y="295552"/>
            <a:ext cx="10972800" cy="1288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Python3 </a:t>
            </a:r>
            <a:r>
              <a:rPr lang="zh-CN" altLang="en-US" dirty="0"/>
              <a:t>安装（</a:t>
            </a:r>
            <a:r>
              <a:rPr lang="en-US" altLang="zh-CN" dirty="0"/>
              <a:t>Mac</a:t>
            </a:r>
            <a:r>
              <a:rPr lang="zh-CN" altLang="en-US" dirty="0"/>
              <a:t>）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048634" name="内容占位符 2"/>
          <p:cNvSpPr>
            <a:spLocks noGrp="1"/>
          </p:cNvSpPr>
          <p:nvPr>
            <p:ph idx="1"/>
          </p:nvPr>
        </p:nvSpPr>
        <p:spPr>
          <a:xfrm>
            <a:off x="409303" y="1509669"/>
            <a:ext cx="7977051" cy="4333875"/>
          </a:xfrm>
        </p:spPr>
        <p:txBody>
          <a:bodyPr/>
          <a:lstStyle/>
          <a:p>
            <a:r>
              <a:rPr lang="zh-CN" altLang="en-US" dirty="0"/>
              <a:t>最近的Mac系统都自带有Python环境。</a:t>
            </a:r>
          </a:p>
          <a:p>
            <a:r>
              <a:rPr lang="zh-CN" altLang="en-US" dirty="0"/>
              <a:t>也可以在链接 </a:t>
            </a:r>
            <a:r>
              <a:rPr lang="zh-CN" altLang="en-US" dirty="0">
                <a:hlinkClick r:id="rId2"/>
              </a:rPr>
              <a:t>http://www.python.org/download/</a:t>
            </a:r>
            <a:r>
              <a:rPr lang="zh-CN" altLang="en-US" dirty="0"/>
              <a:t> 上下载最新版安装。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3CDD4-AB11-4C3F-9BC5-F264D8088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sz="3200" b="1" dirty="0"/>
              <a:t>Python</a:t>
            </a:r>
            <a:r>
              <a:rPr lang="zh-CN" altLang="en-US" sz="3200" b="1" dirty="0"/>
              <a:t>安装及开发环境搭建</a:t>
            </a:r>
            <a:endParaRPr lang="en-US" altLang="zh-CN" sz="3200" b="1" dirty="0"/>
          </a:p>
          <a:p>
            <a:pPr>
              <a:lnSpc>
                <a:spcPct val="200000"/>
              </a:lnSpc>
            </a:pPr>
            <a:r>
              <a:rPr lang="zh-CN" altLang="en-US" sz="3200" b="1" dirty="0"/>
              <a:t>基本</a:t>
            </a:r>
            <a:r>
              <a:rPr lang="en-US" altLang="zh-CN" sz="3200" b="1" dirty="0"/>
              <a:t>Python </a:t>
            </a:r>
            <a:r>
              <a:rPr lang="zh-CN" altLang="en-US" sz="3200" b="1" dirty="0"/>
              <a:t>语法</a:t>
            </a:r>
            <a:endParaRPr lang="en-US" altLang="zh-CN" sz="3200" b="1" dirty="0"/>
          </a:p>
          <a:p>
            <a:pPr>
              <a:lnSpc>
                <a:spcPct val="200000"/>
              </a:lnSpc>
            </a:pPr>
            <a:r>
              <a:rPr lang="zh-CN" altLang="en-US" sz="3200" b="1" dirty="0"/>
              <a:t>第三方包的使用</a:t>
            </a:r>
          </a:p>
        </p:txBody>
      </p:sp>
    </p:spTree>
    <p:extLst>
      <p:ext uri="{BB962C8B-B14F-4D97-AF65-F5344CB8AC3E}">
        <p14:creationId xmlns:p14="http://schemas.microsoft.com/office/powerpoint/2010/main" val="2514857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标题 1"/>
          <p:cNvSpPr>
            <a:spLocks noGrp="1"/>
          </p:cNvSpPr>
          <p:nvPr>
            <p:ph type="title"/>
          </p:nvPr>
        </p:nvSpPr>
        <p:spPr>
          <a:xfrm>
            <a:off x="435835" y="278134"/>
            <a:ext cx="8577536" cy="1453515"/>
          </a:xfrm>
        </p:spPr>
        <p:txBody>
          <a:bodyPr/>
          <a:lstStyle/>
          <a:p>
            <a:r>
              <a:rPr lang="en-US" altLang="zh-CN" sz="3600" dirty="0"/>
              <a:t>Python</a:t>
            </a:r>
            <a:r>
              <a:rPr lang="zh-CN" altLang="en-US" sz="3600" dirty="0"/>
              <a:t>中第三方包（</a:t>
            </a:r>
            <a:r>
              <a:rPr lang="en-US" altLang="zh-CN" sz="3600" dirty="0"/>
              <a:t>package</a:t>
            </a:r>
            <a:r>
              <a:rPr lang="zh-CN" altLang="en-US" sz="3600" dirty="0"/>
              <a:t>）的安装方法</a:t>
            </a:r>
          </a:p>
        </p:txBody>
      </p:sp>
      <p:sp>
        <p:nvSpPr>
          <p:cNvPr id="1048636" name="内容占位符 2"/>
          <p:cNvSpPr>
            <a:spLocks noGrp="1"/>
          </p:cNvSpPr>
          <p:nvPr>
            <p:ph idx="1"/>
          </p:nvPr>
        </p:nvSpPr>
        <p:spPr>
          <a:xfrm>
            <a:off x="504201" y="1088953"/>
            <a:ext cx="10972800" cy="4965065"/>
          </a:xfrm>
        </p:spPr>
        <p:txBody>
          <a:bodyPr/>
          <a:lstStyle/>
          <a:p>
            <a:r>
              <a:rPr lang="en-US" altLang="zh-CN" dirty="0" err="1"/>
              <a:t>Pycharm</a:t>
            </a:r>
            <a:r>
              <a:rPr lang="zh-CN" altLang="en-US" dirty="0"/>
              <a:t>中可直接安装第三方的包。</a:t>
            </a:r>
          </a:p>
          <a:p>
            <a:r>
              <a:rPr lang="zh-CN" altLang="en-US" dirty="0"/>
              <a:t>如图，选择</a:t>
            </a:r>
            <a:r>
              <a:rPr lang="en-US" altLang="zh-CN" dirty="0"/>
              <a:t>file</a:t>
            </a:r>
            <a:r>
              <a:rPr lang="zh-CN" altLang="en-US" dirty="0"/>
              <a:t>目录下的</a:t>
            </a:r>
            <a:r>
              <a:rPr lang="en-US" altLang="zh-CN" dirty="0"/>
              <a:t>settings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2097168" name="图片 5" descr="微信图片_2017052918330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6847" y="2097514"/>
            <a:ext cx="5235575" cy="38868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内容占位符 2"/>
          <p:cNvSpPr>
            <a:spLocks noGrp="1"/>
          </p:cNvSpPr>
          <p:nvPr>
            <p:ph idx="1"/>
          </p:nvPr>
        </p:nvSpPr>
        <p:spPr>
          <a:xfrm>
            <a:off x="435836" y="357280"/>
            <a:ext cx="10972800" cy="5337811"/>
          </a:xfrm>
        </p:spPr>
        <p:txBody>
          <a:bodyPr/>
          <a:lstStyle/>
          <a:p>
            <a:r>
              <a:rPr lang="en-US" altLang="zh-CN" dirty="0"/>
              <a:t>setting</a:t>
            </a:r>
            <a:r>
              <a:rPr lang="zh-CN" altLang="en-US" dirty="0"/>
              <a:t>栏中选择</a:t>
            </a:r>
            <a:r>
              <a:rPr lang="en-US" altLang="zh-CN" dirty="0"/>
              <a:t>Project Interpreter</a:t>
            </a:r>
          </a:p>
          <a:p>
            <a:pPr marL="0" indent="0">
              <a:buNone/>
            </a:pPr>
            <a:r>
              <a:rPr lang="zh-CN" altLang="en-US" dirty="0"/>
              <a:t>    会显示当前已安装的包，点击最右侧的</a:t>
            </a:r>
            <a:r>
              <a:rPr lang="en-US" altLang="zh-CN" dirty="0"/>
              <a:t>“+”</a:t>
            </a:r>
            <a:r>
              <a:rPr lang="zh-CN" altLang="en-US" dirty="0"/>
              <a:t>号添加新的包。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97169" name="图片 3" descr="微信图片_2017052918334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818" y="1515291"/>
            <a:ext cx="8106188" cy="34054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内容占位符 2"/>
          <p:cNvSpPr>
            <a:spLocks noGrp="1"/>
          </p:cNvSpPr>
          <p:nvPr>
            <p:ph idx="1"/>
          </p:nvPr>
        </p:nvSpPr>
        <p:spPr>
          <a:xfrm>
            <a:off x="409302" y="294324"/>
            <a:ext cx="8342812" cy="5337811"/>
          </a:xfrm>
        </p:spPr>
        <p:txBody>
          <a:bodyPr/>
          <a:lstStyle/>
          <a:p>
            <a:r>
              <a:rPr lang="zh-CN" dirty="0"/>
              <a:t>输入需要安装的包的名称，找到后点击最下方</a:t>
            </a:r>
            <a:r>
              <a:rPr lang="en-US" altLang="zh-CN" dirty="0"/>
              <a:t>Install Package</a:t>
            </a: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97170" name="图片 1" descr="微信图片_2017052918344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0299" y="1297367"/>
            <a:ext cx="5744145" cy="2887345"/>
          </a:xfrm>
          <a:prstGeom prst="rect">
            <a:avLst/>
          </a:prstGeom>
        </p:spPr>
      </p:pic>
      <p:pic>
        <p:nvPicPr>
          <p:cNvPr id="2097171" name="图片 4" descr="微信图片_201705291835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300" y="4184712"/>
            <a:ext cx="4191000" cy="18859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标题 1"/>
          <p:cNvSpPr>
            <a:spLocks noGrp="1"/>
          </p:cNvSpPr>
          <p:nvPr>
            <p:ph type="title"/>
          </p:nvPr>
        </p:nvSpPr>
        <p:spPr>
          <a:xfrm>
            <a:off x="435835" y="278134"/>
            <a:ext cx="8577536" cy="1453515"/>
          </a:xfrm>
        </p:spPr>
        <p:txBody>
          <a:bodyPr/>
          <a:lstStyle/>
          <a:p>
            <a:r>
              <a:rPr lang="en-US" altLang="zh-CN" sz="3600" dirty="0"/>
              <a:t>Ubuntu</a:t>
            </a:r>
            <a:r>
              <a:rPr lang="zh-CN" altLang="en-US" sz="3600" dirty="0"/>
              <a:t>中使用</a:t>
            </a:r>
            <a:r>
              <a:rPr lang="en-US" altLang="zh-CN" sz="3600" dirty="0"/>
              <a:t>Pip3</a:t>
            </a:r>
            <a:r>
              <a:rPr lang="zh-CN" altLang="en-US" sz="3600" dirty="0"/>
              <a:t>安装</a:t>
            </a:r>
            <a:r>
              <a:rPr lang="en-US" altLang="zh-CN" sz="3600" dirty="0"/>
              <a:t>Python3</a:t>
            </a:r>
            <a:r>
              <a:rPr lang="zh-CN" altLang="en-US" sz="3600" dirty="0"/>
              <a:t>中第三方包</a:t>
            </a:r>
          </a:p>
        </p:txBody>
      </p:sp>
      <p:sp>
        <p:nvSpPr>
          <p:cNvPr id="1048640" name="内容占位符 2"/>
          <p:cNvSpPr>
            <a:spLocks noGrp="1"/>
          </p:cNvSpPr>
          <p:nvPr>
            <p:ph idx="1"/>
          </p:nvPr>
        </p:nvSpPr>
        <p:spPr>
          <a:xfrm>
            <a:off x="504201" y="1088953"/>
            <a:ext cx="8323605" cy="4965065"/>
          </a:xfrm>
        </p:spPr>
        <p:txBody>
          <a:bodyPr/>
          <a:lstStyle/>
          <a:p>
            <a:r>
              <a:rPr lang="zh-CN" altLang="en-US" sz="2400" dirty="0"/>
              <a:t>安装：</a:t>
            </a:r>
            <a:r>
              <a:rPr lang="en-US" altLang="zh-CN" sz="2400" dirty="0">
                <a:solidFill>
                  <a:srgbClr val="0070C0"/>
                </a:solidFill>
              </a:rPr>
              <a:t>pip3 install </a:t>
            </a:r>
            <a:r>
              <a:rPr lang="en-US" altLang="zh-CN" sz="2400" dirty="0" err="1">
                <a:solidFill>
                  <a:srgbClr val="0070C0"/>
                </a:solidFill>
              </a:rPr>
              <a:t>PackageName</a:t>
            </a: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zh-CN" altLang="en-US" sz="2400" dirty="0"/>
              <a:t>更新：</a:t>
            </a:r>
            <a:r>
              <a:rPr lang="en-US" altLang="zh-CN" sz="2400" dirty="0">
                <a:solidFill>
                  <a:srgbClr val="0070C0"/>
                </a:solidFill>
              </a:rPr>
              <a:t>pip3 install -U </a:t>
            </a:r>
            <a:r>
              <a:rPr lang="en-US" altLang="zh-CN" sz="2400" dirty="0" err="1">
                <a:solidFill>
                  <a:srgbClr val="0070C0"/>
                </a:solidFill>
              </a:rPr>
              <a:t>PackageName</a:t>
            </a: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zh-CN" altLang="en-US" sz="2400" dirty="0"/>
              <a:t>移除：</a:t>
            </a:r>
            <a:r>
              <a:rPr lang="en-US" altLang="zh-CN" sz="2400" dirty="0">
                <a:solidFill>
                  <a:srgbClr val="0070C0"/>
                </a:solidFill>
              </a:rPr>
              <a:t>pip3 uninstall </a:t>
            </a:r>
            <a:r>
              <a:rPr lang="en-US" altLang="zh-CN" sz="2400" dirty="0" err="1">
                <a:solidFill>
                  <a:srgbClr val="0070C0"/>
                </a:solidFill>
              </a:rPr>
              <a:t>PackageName</a:t>
            </a: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zh-CN" altLang="en-US" sz="2400" dirty="0"/>
              <a:t>搜索：</a:t>
            </a:r>
            <a:r>
              <a:rPr lang="en-US" altLang="zh-CN" sz="2400" dirty="0">
                <a:solidFill>
                  <a:srgbClr val="0070C0"/>
                </a:solidFill>
              </a:rPr>
              <a:t>pip3 search </a:t>
            </a:r>
            <a:r>
              <a:rPr lang="en-US" altLang="zh-CN" sz="2400" dirty="0" err="1">
                <a:solidFill>
                  <a:srgbClr val="0070C0"/>
                </a:solidFill>
              </a:rPr>
              <a:t>PackageName</a:t>
            </a: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zh-CN" altLang="en-US" sz="2400" dirty="0"/>
              <a:t>帮助：</a:t>
            </a:r>
            <a:r>
              <a:rPr lang="en-US" altLang="zh-CN" sz="2400" dirty="0">
                <a:solidFill>
                  <a:srgbClr val="0070C0"/>
                </a:solidFill>
              </a:rPr>
              <a:t>pip3 help</a:t>
            </a:r>
          </a:p>
          <a:p>
            <a:r>
              <a:rPr lang="zh-CN" altLang="en-US" sz="2400" dirty="0">
                <a:solidFill>
                  <a:srgbClr val="0070C0"/>
                </a:solidFill>
              </a:rPr>
              <a:t>参考链接：</a:t>
            </a:r>
            <a:r>
              <a:rPr lang="en-US" altLang="zh-CN" sz="2000" dirty="0">
                <a:solidFill>
                  <a:srgbClr val="0070C0"/>
                </a:solidFill>
                <a:hlinkClick r:id="rId2"/>
              </a:rPr>
              <a:t>http://blog.sciencenet.cn/blog-442719-863840.html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Pycharm</a:t>
            </a:r>
            <a:r>
              <a:rPr lang="zh-CN" altLang="en-US" sz="3600"/>
              <a:t>中添加断点并调试</a:t>
            </a:r>
          </a:p>
        </p:txBody>
      </p:sp>
      <p:sp>
        <p:nvSpPr>
          <p:cNvPr id="1048642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左击代码行左端添加断点；</a:t>
            </a:r>
          </a:p>
          <a:p>
            <a:r>
              <a:rPr lang="en-US" altLang="zh-CN"/>
              <a:t>2.</a:t>
            </a:r>
            <a:r>
              <a:rPr lang="zh-CN" altLang="en-US"/>
              <a:t>右击代码界面选择</a:t>
            </a:r>
            <a:r>
              <a:rPr lang="en-US" altLang="zh-CN"/>
              <a:t>Step Through</a:t>
            </a:r>
          </a:p>
        </p:txBody>
      </p:sp>
      <p:pic>
        <p:nvPicPr>
          <p:cNvPr id="2097172" name="图片 1" descr="微信图片_201705291836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5070" y="2381813"/>
            <a:ext cx="4611151" cy="35953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内容占位符 5"/>
          <p:cNvSpPr>
            <a:spLocks noGrp="1"/>
          </p:cNvSpPr>
          <p:nvPr>
            <p:ph idx="1"/>
          </p:nvPr>
        </p:nvSpPr>
        <p:spPr>
          <a:xfrm>
            <a:off x="448654" y="294193"/>
            <a:ext cx="8229600" cy="4862512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左击最下方</a:t>
            </a:r>
            <a:r>
              <a:rPr lang="en-US" altLang="zh-CN" dirty="0"/>
              <a:t>debug</a:t>
            </a:r>
            <a:r>
              <a:rPr lang="zh-CN" altLang="en-US" dirty="0"/>
              <a:t>界面</a:t>
            </a:r>
            <a:r>
              <a:rPr lang="en-US" altLang="zh-CN" dirty="0"/>
              <a:t>New Watch</a:t>
            </a:r>
            <a:r>
              <a:rPr lang="zh-CN" altLang="en-US" dirty="0"/>
              <a:t>（</a:t>
            </a:r>
            <a:r>
              <a:rPr lang="en-US" altLang="zh-CN" dirty="0">
                <a:sym typeface="+mn-ea"/>
              </a:rPr>
              <a:t>insert</a:t>
            </a:r>
            <a:r>
              <a:rPr lang="zh-CN" altLang="en-US" dirty="0"/>
              <a:t>）添加要查看的变量；</a:t>
            </a:r>
          </a:p>
          <a:p>
            <a:pPr marL="0" indent="0">
              <a:buNone/>
            </a:pPr>
            <a:r>
              <a:rPr lang="zh-CN" altLang="en-US" dirty="0"/>
              <a:t>       </a:t>
            </a:r>
          </a:p>
        </p:txBody>
      </p:sp>
      <p:pic>
        <p:nvPicPr>
          <p:cNvPr id="2097173" name="图片 2" descr="微信图片_2017052918390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720" y="1395758"/>
            <a:ext cx="7938127" cy="34326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内容占位符 5"/>
          <p:cNvSpPr>
            <a:spLocks noGrp="1"/>
          </p:cNvSpPr>
          <p:nvPr>
            <p:ph idx="1"/>
          </p:nvPr>
        </p:nvSpPr>
        <p:spPr>
          <a:xfrm>
            <a:off x="423017" y="266383"/>
            <a:ext cx="8229600" cy="4862512"/>
          </a:xfrm>
        </p:spPr>
        <p:txBody>
          <a:bodyPr/>
          <a:lstStyle/>
          <a:p>
            <a:r>
              <a:rPr lang="zh-CN" dirty="0"/>
              <a:t>或者直接右击</a:t>
            </a:r>
            <a:r>
              <a:rPr lang="en-US" altLang="zh-CN" dirty="0"/>
              <a:t>debug</a:t>
            </a:r>
            <a:r>
              <a:rPr lang="zh-CN" altLang="en-US" dirty="0"/>
              <a:t>界面选择</a:t>
            </a:r>
            <a:r>
              <a:rPr lang="en-US" altLang="zh-CN" dirty="0"/>
              <a:t>New Watch</a:t>
            </a:r>
            <a:r>
              <a:rPr lang="zh-CN" altLang="en-US" dirty="0"/>
              <a:t>（</a:t>
            </a:r>
            <a:r>
              <a:rPr lang="en-US" altLang="zh-CN" dirty="0"/>
              <a:t>insert</a:t>
            </a:r>
            <a:r>
              <a:rPr lang="zh-CN" altLang="en-US" dirty="0"/>
              <a:t>）添加要查看的变量；</a:t>
            </a:r>
          </a:p>
          <a:p>
            <a:pPr marL="0" indent="0">
              <a:buNone/>
            </a:pPr>
            <a:r>
              <a:rPr lang="zh-CN" altLang="en-US" dirty="0"/>
              <a:t>       </a:t>
            </a:r>
          </a:p>
        </p:txBody>
      </p:sp>
      <p:pic>
        <p:nvPicPr>
          <p:cNvPr id="2097174" name="图片 1" descr="微信图片_201705291841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119" y="1331356"/>
            <a:ext cx="7784061" cy="41635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内容占位符 5"/>
          <p:cNvSpPr>
            <a:spLocks noGrp="1"/>
          </p:cNvSpPr>
          <p:nvPr>
            <p:ph idx="1"/>
          </p:nvPr>
        </p:nvSpPr>
        <p:spPr>
          <a:xfrm>
            <a:off x="410198" y="312222"/>
            <a:ext cx="10972800" cy="5476875"/>
          </a:xfrm>
        </p:spPr>
        <p:txBody>
          <a:bodyPr/>
          <a:lstStyle/>
          <a:p>
            <a:r>
              <a:rPr lang="en-US" dirty="0"/>
              <a:t>4.</a:t>
            </a:r>
            <a:r>
              <a:rPr lang="zh-CN" altLang="en-US" dirty="0"/>
              <a:t>点击</a:t>
            </a:r>
            <a:r>
              <a:rPr lang="en-US" altLang="zh-CN" dirty="0"/>
              <a:t>debug</a:t>
            </a:r>
            <a:r>
              <a:rPr lang="zh-CN" altLang="en-US" dirty="0"/>
              <a:t>界面上方向下箭头执行下一步；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点击</a:t>
            </a:r>
            <a:r>
              <a:rPr lang="en-US" altLang="zh-CN" dirty="0"/>
              <a:t>debug</a:t>
            </a:r>
            <a:r>
              <a:rPr lang="zh-CN" altLang="en-US" dirty="0"/>
              <a:t>界面左侧红色</a:t>
            </a:r>
            <a:r>
              <a:rPr lang="en-US" altLang="zh-CN" dirty="0"/>
              <a:t>“x”</a:t>
            </a:r>
            <a:r>
              <a:rPr lang="zh-CN" altLang="en-US" dirty="0"/>
              <a:t>号即可退出。</a:t>
            </a:r>
          </a:p>
          <a:p>
            <a:pPr marL="0" indent="0">
              <a:buNone/>
            </a:pPr>
            <a:r>
              <a:rPr lang="zh-CN" altLang="en-US" dirty="0"/>
              <a:t>       </a:t>
            </a:r>
          </a:p>
        </p:txBody>
      </p:sp>
      <p:pic>
        <p:nvPicPr>
          <p:cNvPr id="2097175" name="图片 6" descr="微信图片_2017052918453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6619" y="1585690"/>
            <a:ext cx="6576695" cy="42906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 err="1"/>
              <a:t>Raspbian</a:t>
            </a:r>
            <a:r>
              <a:rPr lang="zh-CN" altLang="en-US" dirty="0"/>
              <a:t>系统里</a:t>
            </a:r>
            <a:r>
              <a:rPr lang="en-US" altLang="zh-CN" dirty="0" err="1"/>
              <a:t>Thonny</a:t>
            </a:r>
            <a:r>
              <a:rPr lang="zh-CN" altLang="en-US" dirty="0"/>
              <a:t>的使用</a:t>
            </a:r>
          </a:p>
        </p:txBody>
      </p:sp>
      <p:sp>
        <p:nvSpPr>
          <p:cNvPr id="104884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/>
          </a:bodyPr>
          <a:lstStyle/>
          <a:p>
            <a:pPr algn="just"/>
            <a:r>
              <a:rPr lang="en-US" altLang="zh-CN" dirty="0" err="1"/>
              <a:t>Thonny</a:t>
            </a:r>
            <a:r>
              <a:rPr lang="zh-CN" altLang="en-US" dirty="0"/>
              <a:t>是</a:t>
            </a:r>
            <a:r>
              <a:rPr lang="en-US" altLang="zh-CN" dirty="0"/>
              <a:t>Python</a:t>
            </a:r>
            <a:r>
              <a:rPr lang="zh-CN" altLang="en-US" dirty="0"/>
              <a:t>自带的集成开发环境，我们将其设为</a:t>
            </a:r>
            <a:r>
              <a:rPr lang="en-US" altLang="zh-CN" dirty="0"/>
              <a:t>Python</a:t>
            </a:r>
            <a:r>
              <a:rPr lang="zh-CN" altLang="en-US" dirty="0"/>
              <a:t>脚本文件的默认打开方式，方便日后的开发和学习。</a:t>
            </a:r>
            <a:endParaRPr lang="en-US" altLang="zh-CN" dirty="0"/>
          </a:p>
          <a:p>
            <a:pPr algn="just"/>
            <a:endParaRPr lang="en-US" altLang="zh-CN" dirty="0"/>
          </a:p>
        </p:txBody>
      </p:sp>
      <p:grpSp>
        <p:nvGrpSpPr>
          <p:cNvPr id="298" name="组合 8"/>
          <p:cNvGrpSpPr/>
          <p:nvPr/>
        </p:nvGrpSpPr>
        <p:grpSpPr>
          <a:xfrm>
            <a:off x="2165446" y="2390013"/>
            <a:ext cx="4813108" cy="4359130"/>
            <a:chOff x="2165446" y="2390013"/>
            <a:chExt cx="4813108" cy="4359130"/>
          </a:xfrm>
        </p:grpSpPr>
        <p:pic>
          <p:nvPicPr>
            <p:cNvPr id="2097258" name="图片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5446" y="2532883"/>
              <a:ext cx="4813108" cy="4216260"/>
            </a:xfrm>
            <a:prstGeom prst="rect">
              <a:avLst/>
            </a:prstGeom>
          </p:spPr>
        </p:pic>
        <p:cxnSp>
          <p:nvCxnSpPr>
            <p:cNvPr id="3145733" name="直接箭头连接符 5"/>
            <p:cNvCxnSpPr>
              <a:cxnSpLocks/>
            </p:cNvCxnSpPr>
            <p:nvPr/>
          </p:nvCxnSpPr>
          <p:spPr>
            <a:xfrm flipH="1">
              <a:off x="2427515" y="2390013"/>
              <a:ext cx="566056" cy="2680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45734" name="直接箭头连接符 10"/>
            <p:cNvCxnSpPr>
              <a:cxnSpLocks/>
            </p:cNvCxnSpPr>
            <p:nvPr/>
          </p:nvCxnSpPr>
          <p:spPr>
            <a:xfrm flipH="1">
              <a:off x="2841173" y="2727944"/>
              <a:ext cx="566056" cy="2680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45735" name="直接箭头连接符 11"/>
            <p:cNvCxnSpPr>
              <a:cxnSpLocks/>
            </p:cNvCxnSpPr>
            <p:nvPr/>
          </p:nvCxnSpPr>
          <p:spPr>
            <a:xfrm flipH="1">
              <a:off x="4572000" y="5321532"/>
              <a:ext cx="566056" cy="2680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20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 err="1"/>
              <a:t>Thonny</a:t>
            </a:r>
            <a:r>
              <a:rPr lang="zh-CN" altLang="en-US" dirty="0"/>
              <a:t>的使用</a:t>
            </a:r>
          </a:p>
        </p:txBody>
      </p:sp>
      <p:sp>
        <p:nvSpPr>
          <p:cNvPr id="1048847" name="内容占位符 2"/>
          <p:cNvSpPr>
            <a:spLocks noGrp="1"/>
          </p:cNvSpPr>
          <p:nvPr>
            <p:ph idx="1"/>
          </p:nvPr>
        </p:nvSpPr>
        <p:spPr>
          <a:xfrm>
            <a:off x="457199" y="1268413"/>
            <a:ext cx="8556171" cy="4862512"/>
          </a:xfrm>
        </p:spPr>
        <p:txBody>
          <a:bodyPr vert="horz" wrap="square" lIns="91440" tIns="45720" rIns="91440" bIns="45720" anchor="t">
            <a:normAutofit/>
          </a:bodyPr>
          <a:lstStyle/>
          <a:p>
            <a:r>
              <a:rPr lang="zh-CN" altLang="en-US" dirty="0"/>
              <a:t>打开后，选择新文件，进入程序文本编辑器</a:t>
            </a:r>
            <a:endParaRPr lang="en-US" altLang="zh-CN" dirty="0"/>
          </a:p>
        </p:txBody>
      </p:sp>
      <p:grpSp>
        <p:nvGrpSpPr>
          <p:cNvPr id="300" name="组合 3"/>
          <p:cNvGrpSpPr/>
          <p:nvPr/>
        </p:nvGrpSpPr>
        <p:grpSpPr>
          <a:xfrm>
            <a:off x="1741631" y="2086258"/>
            <a:ext cx="5538398" cy="4734283"/>
            <a:chOff x="1741631" y="2086258"/>
            <a:chExt cx="5538398" cy="4734283"/>
          </a:xfrm>
        </p:grpSpPr>
        <p:pic>
          <p:nvPicPr>
            <p:cNvPr id="2097259" name="图片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971" y="2229128"/>
              <a:ext cx="5416058" cy="4591413"/>
            </a:xfrm>
            <a:prstGeom prst="rect">
              <a:avLst/>
            </a:prstGeom>
          </p:spPr>
        </p:pic>
        <p:sp>
          <p:nvSpPr>
            <p:cNvPr id="1048848" name="文本框 2"/>
            <p:cNvSpPr txBox="1"/>
            <p:nvPr/>
          </p:nvSpPr>
          <p:spPr>
            <a:xfrm>
              <a:off x="1741631" y="2086258"/>
              <a:ext cx="673909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新建</a:t>
              </a:r>
            </a:p>
          </p:txBody>
        </p:sp>
        <p:sp>
          <p:nvSpPr>
            <p:cNvPr id="1048849" name="文本框 9"/>
            <p:cNvSpPr txBox="1"/>
            <p:nvPr/>
          </p:nvSpPr>
          <p:spPr>
            <a:xfrm>
              <a:off x="2922982" y="2086258"/>
              <a:ext cx="718457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运行</a:t>
              </a:r>
            </a:p>
          </p:txBody>
        </p:sp>
        <p:sp>
          <p:nvSpPr>
            <p:cNvPr id="1048850" name="文本框 10"/>
            <p:cNvSpPr txBox="1"/>
            <p:nvPr/>
          </p:nvSpPr>
          <p:spPr>
            <a:xfrm>
              <a:off x="3433272" y="2872001"/>
              <a:ext cx="718457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调试</a:t>
              </a:r>
            </a:p>
          </p:txBody>
        </p:sp>
        <p:sp>
          <p:nvSpPr>
            <p:cNvPr id="1048851" name="文本框 11"/>
            <p:cNvSpPr txBox="1"/>
            <p:nvPr/>
          </p:nvSpPr>
          <p:spPr>
            <a:xfrm>
              <a:off x="3360840" y="4033223"/>
              <a:ext cx="1581777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文本编辑窗口</a:t>
              </a:r>
            </a:p>
          </p:txBody>
        </p:sp>
        <p:sp>
          <p:nvSpPr>
            <p:cNvPr id="1048852" name="文本框 12"/>
            <p:cNvSpPr txBox="1"/>
            <p:nvPr/>
          </p:nvSpPr>
          <p:spPr>
            <a:xfrm>
              <a:off x="3458811" y="5969798"/>
              <a:ext cx="1385834" cy="369332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命令行窗口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84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3 </a:t>
            </a:r>
            <a:r>
              <a:rPr lang="zh-CN" altLang="en-US" dirty="0"/>
              <a:t>开发环境搭建</a:t>
            </a:r>
          </a:p>
        </p:txBody>
      </p:sp>
      <p:sp>
        <p:nvSpPr>
          <p:cNvPr id="1048609" name="副标题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Windows &amp; Ubuntu &amp; Mac 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 err="1"/>
              <a:t>Thonny</a:t>
            </a:r>
            <a:r>
              <a:rPr lang="zh-CN" altLang="en-US" dirty="0"/>
              <a:t>的使用</a:t>
            </a:r>
          </a:p>
        </p:txBody>
      </p:sp>
      <p:sp>
        <p:nvSpPr>
          <p:cNvPr id="1048854" name="内容占位符 2"/>
          <p:cNvSpPr>
            <a:spLocks noGrp="1"/>
          </p:cNvSpPr>
          <p:nvPr>
            <p:ph idx="1"/>
          </p:nvPr>
        </p:nvSpPr>
        <p:spPr>
          <a:xfrm>
            <a:off x="457199" y="1268413"/>
            <a:ext cx="8556171" cy="4862512"/>
          </a:xfrm>
        </p:spPr>
        <p:txBody>
          <a:bodyPr vert="horz" wrap="square" lIns="91440" tIns="45720" rIns="91440" bIns="45720" anchor="t">
            <a:normAutofit/>
          </a:bodyPr>
          <a:lstStyle/>
          <a:p>
            <a:r>
              <a:rPr lang="zh-CN" altLang="en-US" dirty="0"/>
              <a:t>最后我们将</a:t>
            </a:r>
            <a:r>
              <a:rPr lang="en-US" altLang="zh-CN" dirty="0" err="1"/>
              <a:t>Thonny</a:t>
            </a:r>
            <a:r>
              <a:rPr lang="zh-CN" altLang="en-US" dirty="0"/>
              <a:t>设置为</a:t>
            </a:r>
            <a:r>
              <a:rPr lang="en-US" altLang="zh-CN" dirty="0"/>
              <a:t>python</a:t>
            </a:r>
            <a:r>
              <a:rPr lang="zh-CN" altLang="en-US" dirty="0"/>
              <a:t>脚本的默认打开方式</a:t>
            </a:r>
            <a:endParaRPr lang="en-US" altLang="zh-CN" dirty="0"/>
          </a:p>
          <a:p>
            <a:r>
              <a:rPr lang="zh-CN" altLang="en-US" dirty="0"/>
              <a:t>右键选择任意一个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zh-CN" altLang="en-US" dirty="0"/>
              <a:t>程序脚本文件</a:t>
            </a:r>
            <a:endParaRPr lang="en-US" altLang="zh-CN" dirty="0"/>
          </a:p>
          <a:p>
            <a:r>
              <a:rPr lang="zh-CN" altLang="en-US" dirty="0"/>
              <a:t>选择</a:t>
            </a:r>
            <a:r>
              <a:rPr lang="en-US" altLang="zh-CN" dirty="0"/>
              <a:t>Open With-Open With…</a:t>
            </a:r>
          </a:p>
          <a:p>
            <a:r>
              <a:rPr lang="zh-CN" altLang="en-US" dirty="0"/>
              <a:t>在窗口中选择</a:t>
            </a:r>
            <a:r>
              <a:rPr lang="en-US" altLang="zh-CN" dirty="0" err="1"/>
              <a:t>Thonny</a:t>
            </a:r>
            <a:r>
              <a:rPr lang="en-US" altLang="zh-CN" dirty="0"/>
              <a:t> Python IDE</a:t>
            </a:r>
          </a:p>
          <a:p>
            <a:r>
              <a:rPr lang="zh-CN" altLang="en-US" dirty="0"/>
              <a:t>以后双击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zh-CN" altLang="en-US" dirty="0"/>
              <a:t>文件即用</a:t>
            </a:r>
            <a:r>
              <a:rPr lang="en-US" altLang="zh-CN" dirty="0" err="1"/>
              <a:t>Thonny</a:t>
            </a:r>
            <a:r>
              <a:rPr lang="zh-CN" altLang="en-US" dirty="0"/>
              <a:t>打开</a:t>
            </a:r>
            <a:endParaRPr lang="en-US" altLang="zh-CN" dirty="0"/>
          </a:p>
        </p:txBody>
      </p:sp>
      <p:grpSp>
        <p:nvGrpSpPr>
          <p:cNvPr id="302" name="组合 3"/>
          <p:cNvGrpSpPr/>
          <p:nvPr/>
        </p:nvGrpSpPr>
        <p:grpSpPr>
          <a:xfrm>
            <a:off x="1415143" y="3699669"/>
            <a:ext cx="2716602" cy="2373526"/>
            <a:chOff x="1415143" y="3699669"/>
            <a:chExt cx="2716602" cy="2373526"/>
          </a:xfrm>
        </p:grpSpPr>
        <p:pic>
          <p:nvPicPr>
            <p:cNvPr id="2097260" name="图片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143" y="3699669"/>
              <a:ext cx="2716602" cy="2373526"/>
            </a:xfrm>
            <a:prstGeom prst="rect">
              <a:avLst/>
            </a:prstGeom>
          </p:spPr>
        </p:pic>
        <p:cxnSp>
          <p:nvCxnSpPr>
            <p:cNvPr id="3145736" name="直接箭头连接符 7"/>
            <p:cNvCxnSpPr>
              <a:cxnSpLocks/>
            </p:cNvCxnSpPr>
            <p:nvPr/>
          </p:nvCxnSpPr>
          <p:spPr>
            <a:xfrm flipH="1">
              <a:off x="1665516" y="3699669"/>
              <a:ext cx="566056" cy="2680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45737" name="直接箭头连接符 8"/>
            <p:cNvCxnSpPr>
              <a:cxnSpLocks/>
            </p:cNvCxnSpPr>
            <p:nvPr/>
          </p:nvCxnSpPr>
          <p:spPr>
            <a:xfrm flipH="1">
              <a:off x="2587772" y="4995069"/>
              <a:ext cx="566056" cy="2680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3" name="组合 4"/>
          <p:cNvGrpSpPr/>
          <p:nvPr/>
        </p:nvGrpSpPr>
        <p:grpSpPr>
          <a:xfrm>
            <a:off x="5850456" y="2224087"/>
            <a:ext cx="2762576" cy="3906838"/>
            <a:chOff x="5850456" y="2224087"/>
            <a:chExt cx="2762576" cy="3906838"/>
          </a:xfrm>
        </p:grpSpPr>
        <p:pic>
          <p:nvPicPr>
            <p:cNvPr id="2097261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0456" y="2224087"/>
              <a:ext cx="2762576" cy="3906838"/>
            </a:xfrm>
            <a:prstGeom prst="rect">
              <a:avLst/>
            </a:prstGeom>
          </p:spPr>
        </p:pic>
        <p:cxnSp>
          <p:nvCxnSpPr>
            <p:cNvPr id="3145738" name="直接箭头连接符 11"/>
            <p:cNvCxnSpPr>
              <a:cxnSpLocks/>
            </p:cNvCxnSpPr>
            <p:nvPr/>
          </p:nvCxnSpPr>
          <p:spPr>
            <a:xfrm flipH="1">
              <a:off x="6008916" y="2741726"/>
              <a:ext cx="566056" cy="2680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45739" name="直接箭头连接符 12"/>
            <p:cNvCxnSpPr>
              <a:cxnSpLocks/>
            </p:cNvCxnSpPr>
            <p:nvPr/>
          </p:nvCxnSpPr>
          <p:spPr>
            <a:xfrm flipH="1">
              <a:off x="6948716" y="4752404"/>
              <a:ext cx="566056" cy="2680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0748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Rectangle 2"/>
          <p:cNvSpPr>
            <a:spLocks noGrp="1"/>
          </p:cNvSpPr>
          <p:nvPr>
            <p:ph type="ctrTitle"/>
          </p:nvPr>
        </p:nvSpPr>
        <p:spPr>
          <a:xfrm>
            <a:off x="755651" y="1268417"/>
            <a:ext cx="7772400" cy="1736725"/>
          </a:xfrm>
        </p:spPr>
        <p:txBody>
          <a:bodyPr vert="horz" wrap="square" lIns="91440" tIns="45720" rIns="91440" bIns="45720" anchor="t"/>
          <a:lstStyle/>
          <a:p>
            <a:pPr eaLnBrk="1" hangingPunct="1"/>
            <a:r>
              <a:rPr lang="en-US" altLang="zh-CN" dirty="0">
                <a:latin typeface="+mj-lt"/>
                <a:ea typeface="+mj-ea"/>
                <a:cs typeface="+mj-cs"/>
              </a:rPr>
              <a:t>Python</a:t>
            </a:r>
            <a:r>
              <a:rPr lang="zh-CN" altLang="en-US" dirty="0">
                <a:latin typeface="+mj-lt"/>
                <a:ea typeface="+mj-ea"/>
                <a:cs typeface="+mj-cs"/>
              </a:rPr>
              <a:t>中的基本语法</a:t>
            </a:r>
            <a:endParaRPr lang="en-US" altLang="zh-CN" dirty="0">
              <a:latin typeface="+mj-lt"/>
              <a:ea typeface="+mj-ea"/>
              <a:cs typeface="+mj-cs"/>
            </a:endParaRPr>
          </a:p>
        </p:txBody>
      </p:sp>
      <p:sp>
        <p:nvSpPr>
          <p:cNvPr id="1048647" name="Rectangle 3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/>
          <a:lstStyle/>
          <a:p>
            <a:pPr eaLnBrk="1" hangingPunct="1">
              <a:buSzPct val="65000"/>
              <a:buFont typeface="Wingdings" panose="05000000000000000000" pitchFamily="2" charset="2"/>
            </a:pPr>
            <a:endParaRPr lang="en-US" altLang="zh-CN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1048652" name="内容占位符 2"/>
          <p:cNvSpPr>
            <a:spLocks noGrp="1"/>
          </p:cNvSpPr>
          <p:nvPr>
            <p:ph idx="1"/>
          </p:nvPr>
        </p:nvSpPr>
        <p:spPr>
          <a:xfrm>
            <a:off x="490451" y="1002406"/>
            <a:ext cx="8229600" cy="4862512"/>
          </a:xfrm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/>
              <a:t>Python</a:t>
            </a:r>
            <a:r>
              <a:rPr lang="zh-CN" altLang="en-US" dirty="0"/>
              <a:t>是一门解释性语言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编译型语言在程序执行之前，有一个单独的编译过程，将程序翻译成机器语言，以后执行这个程序的时候，就不用再进行翻译了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解释型语言，是在运行的时候将程序翻译成机器语言，所以运行速度相对于编译型语言要慢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的优点</a:t>
            </a:r>
            <a:r>
              <a:rPr lang="en-US" altLang="zh-CN" b="1" dirty="0"/>
              <a:t>:</a:t>
            </a:r>
          </a:p>
          <a:p>
            <a:r>
              <a:rPr lang="zh-CN" altLang="en-US" b="1" dirty="0"/>
              <a:t>程序语法简单</a:t>
            </a:r>
            <a:endParaRPr lang="en-US" altLang="zh-CN" b="1" dirty="0"/>
          </a:p>
          <a:p>
            <a:r>
              <a:rPr lang="zh-CN" altLang="en-US" b="1" dirty="0"/>
              <a:t>各种功能包丰富</a:t>
            </a:r>
            <a:endParaRPr lang="en-US" altLang="zh-CN" b="1" dirty="0"/>
          </a:p>
          <a:p>
            <a:r>
              <a:rPr lang="zh-CN" altLang="en-US" b="1" dirty="0"/>
              <a:t>平台兼容性好</a:t>
            </a:r>
            <a:endParaRPr lang="en-US" altLang="zh-CN" b="1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C118BE-8B68-4CF9-BC05-8B6915B89AF7}"/>
              </a:ext>
            </a:extLst>
          </p:cNvPr>
          <p:cNvSpPr txBox="1"/>
          <p:nvPr/>
        </p:nvSpPr>
        <p:spPr>
          <a:xfrm>
            <a:off x="4450080" y="407745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运行效率：</a:t>
            </a:r>
            <a:r>
              <a:rPr lang="en-US" altLang="zh-CN" sz="2400" dirty="0">
                <a:solidFill>
                  <a:srgbClr val="FF0000"/>
                </a:solidFill>
              </a:rPr>
              <a:t>C++ &gt;&gt; Python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7C5268-C7E2-4097-B96B-4E71F4848C87}"/>
              </a:ext>
            </a:extLst>
          </p:cNvPr>
          <p:cNvSpPr txBox="1"/>
          <p:nvPr/>
        </p:nvSpPr>
        <p:spPr>
          <a:xfrm>
            <a:off x="4439920" y="456513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开发效率：</a:t>
            </a:r>
            <a:r>
              <a:rPr lang="en-US" altLang="zh-CN" sz="2400" dirty="0">
                <a:solidFill>
                  <a:srgbClr val="FF0000"/>
                </a:solidFill>
              </a:rPr>
              <a:t> Python &gt;&gt; C++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3E04D6E-645D-4CF8-9D37-1C378275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程序的骨架：行与缩进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62FF3C-6602-4F04-86DE-D70C5F4A61EF}"/>
              </a:ext>
            </a:extLst>
          </p:cNvPr>
          <p:cNvSpPr txBox="1"/>
          <p:nvPr/>
        </p:nvSpPr>
        <p:spPr>
          <a:xfrm>
            <a:off x="3151135" y="953145"/>
            <a:ext cx="61896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EPOCHS =2000</a:t>
            </a:r>
          </a:p>
          <a:p>
            <a:r>
              <a:rPr lang="en-US" altLang="zh-CN" dirty="0"/>
              <a:t>def </a:t>
            </a:r>
            <a:r>
              <a:rPr lang="en-US" altLang="zh-CN" dirty="0" err="1"/>
              <a:t>plot_history</a:t>
            </a:r>
            <a:r>
              <a:rPr lang="en-US" altLang="zh-CN" dirty="0"/>
              <a:t>(history):</a:t>
            </a:r>
          </a:p>
          <a:p>
            <a:r>
              <a:rPr lang="en-US" altLang="zh-CN" dirty="0"/>
              <a:t>    hist = </a:t>
            </a:r>
            <a:r>
              <a:rPr lang="en-US" altLang="zh-CN" dirty="0" err="1"/>
              <a:t>pd.DataFrame</a:t>
            </a:r>
            <a:r>
              <a:rPr lang="en-US" altLang="zh-CN" dirty="0"/>
              <a:t>(</a:t>
            </a:r>
            <a:r>
              <a:rPr lang="en-US" altLang="zh-CN" dirty="0" err="1"/>
              <a:t>history.history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plt.plot</a:t>
            </a:r>
            <a:r>
              <a:rPr lang="en-US" altLang="zh-CN" dirty="0"/>
              <a:t>(hist['epoch'], hist['</a:t>
            </a:r>
            <a:r>
              <a:rPr lang="en-US" altLang="zh-CN" dirty="0" err="1"/>
              <a:t>mean_absolute_error</a:t>
            </a:r>
            <a:r>
              <a:rPr lang="en-US" altLang="zh-CN" dirty="0"/>
              <a:t>‘],</a:t>
            </a:r>
            <a:r>
              <a:rPr lang="en-US" altLang="zh-CN" b="1" dirty="0">
                <a:solidFill>
                  <a:srgbClr val="FF0000"/>
                </a:solidFill>
              </a:rPr>
              <a:t>\</a:t>
            </a:r>
          </a:p>
          <a:p>
            <a:r>
              <a:rPr lang="en-US" altLang="zh-CN" dirty="0"/>
              <a:t>             label='Train Error')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plt.plot</a:t>
            </a:r>
            <a:r>
              <a:rPr lang="en-US" altLang="zh-CN" dirty="0"/>
              <a:t>(hist['epoch'], hist['</a:t>
            </a:r>
            <a:r>
              <a:rPr lang="en-US" altLang="zh-CN" dirty="0" err="1"/>
              <a:t>val_mean_absolute_error</a:t>
            </a:r>
            <a:r>
              <a:rPr lang="en-US" altLang="zh-CN" dirty="0"/>
              <a:t>’],</a:t>
            </a:r>
            <a:r>
              <a:rPr lang="en-US" altLang="zh-CN" b="1" dirty="0">
                <a:solidFill>
                  <a:srgbClr val="FF0000"/>
                </a:solidFill>
              </a:rPr>
              <a:t>\</a:t>
            </a:r>
          </a:p>
          <a:p>
            <a:r>
              <a:rPr lang="en-US" altLang="zh-CN" dirty="0"/>
              <a:t>             label = 'Val Error')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plt.ylim</a:t>
            </a:r>
            <a:r>
              <a:rPr lang="en-US" altLang="zh-CN" dirty="0"/>
              <a:t>([0,10])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plt.legend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 err="1"/>
              <a:t>i_error_fit_record</a:t>
            </a:r>
            <a:r>
              <a:rPr lang="en-US" altLang="zh-CN" dirty="0"/>
              <a:t> = [[] for </a:t>
            </a:r>
            <a:r>
              <a:rPr lang="en-US" altLang="zh-CN" dirty="0" err="1"/>
              <a:t>i</a:t>
            </a:r>
            <a:r>
              <a:rPr lang="en-US" altLang="zh-CN" dirty="0"/>
              <a:t> in range(3)]</a:t>
            </a:r>
          </a:p>
          <a:p>
            <a:r>
              <a:rPr lang="en-US" altLang="zh-CN" dirty="0" err="1"/>
              <a:t>i_fit</a:t>
            </a:r>
            <a:r>
              <a:rPr lang="en-US" altLang="zh-CN" dirty="0"/>
              <a:t> = </a:t>
            </a:r>
            <a:r>
              <a:rPr lang="en-US" altLang="zh-CN" dirty="0" err="1"/>
              <a:t>np.arange</a:t>
            </a:r>
            <a:r>
              <a:rPr lang="en-US" altLang="zh-CN" dirty="0"/>
              <a:t>(-12, -3, 0.1)</a:t>
            </a:r>
          </a:p>
          <a:p>
            <a:r>
              <a:rPr lang="en-US" altLang="zh-CN" dirty="0" err="1"/>
              <a:t>i_error_fit_record</a:t>
            </a:r>
            <a:r>
              <a:rPr lang="en-US" altLang="zh-CN" dirty="0"/>
              <a:t>[0]=(</a:t>
            </a:r>
            <a:r>
              <a:rPr lang="en-US" altLang="zh-CN" dirty="0" err="1"/>
              <a:t>i_fit</a:t>
            </a:r>
            <a:r>
              <a:rPr lang="en-US" altLang="zh-CN" dirty="0"/>
              <a:t>)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42E8FFA-DED9-4788-82EE-9BA25416D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82" y="4914439"/>
            <a:ext cx="8999317" cy="1220144"/>
          </a:xfrm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sz="2400" dirty="0"/>
              <a:t>程序的基本元素是语句，一条语句占有一个物理行，过长的语句可以占有多个物理行，以“</a:t>
            </a:r>
            <a:r>
              <a:rPr lang="en-US" altLang="zh-CN" sz="2400" dirty="0"/>
              <a:t>\”</a:t>
            </a:r>
            <a:r>
              <a:rPr lang="zh-CN" altLang="en-US" sz="2400" dirty="0"/>
              <a:t>符号连接</a:t>
            </a:r>
            <a:endParaRPr lang="en-US" altLang="zh-CN" sz="2400" dirty="0"/>
          </a:p>
          <a:p>
            <a:r>
              <a:rPr lang="zh-CN" altLang="en-US" sz="2400" dirty="0"/>
              <a:t>缩进（</a:t>
            </a:r>
            <a:r>
              <a:rPr lang="en-US" altLang="zh-CN" sz="2400" dirty="0"/>
              <a:t> 4</a:t>
            </a:r>
            <a:r>
              <a:rPr lang="zh-CN" altLang="en-US" sz="2400" dirty="0"/>
              <a:t>个空格或 </a:t>
            </a:r>
            <a:r>
              <a:rPr lang="en-US" altLang="zh-CN" sz="2400" dirty="0"/>
              <a:t>Tab</a:t>
            </a:r>
            <a:r>
              <a:rPr lang="zh-CN" altLang="en-US" sz="2400" dirty="0"/>
              <a:t>键）定义程序块。</a:t>
            </a:r>
            <a:r>
              <a:rPr lang="en-US" altLang="zh-CN" sz="2400" dirty="0" err="1"/>
              <a:t>Shift+Tab</a:t>
            </a:r>
            <a:r>
              <a:rPr lang="en-US" altLang="zh-CN" sz="2400" dirty="0"/>
              <a:t> </a:t>
            </a:r>
            <a:r>
              <a:rPr lang="zh-CN" altLang="en-US" sz="2400" dirty="0"/>
              <a:t>键可左缩进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02F6EA-EEA0-40B6-8AE1-A999712A298A}"/>
              </a:ext>
            </a:extLst>
          </p:cNvPr>
          <p:cNvSpPr/>
          <p:nvPr/>
        </p:nvSpPr>
        <p:spPr>
          <a:xfrm>
            <a:off x="3136741" y="1261641"/>
            <a:ext cx="5868364" cy="2511706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E98502-A021-4B82-A11F-F0ACB4CA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916"/>
            <a:ext cx="2259957" cy="2259957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C8D33290-9D76-4E4D-94A0-6D1F6900ADB9}"/>
              </a:ext>
            </a:extLst>
          </p:cNvPr>
          <p:cNvSpPr/>
          <p:nvPr/>
        </p:nvSpPr>
        <p:spPr>
          <a:xfrm>
            <a:off x="2060293" y="2118167"/>
            <a:ext cx="486137" cy="416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2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注释</a:t>
            </a:r>
          </a:p>
        </p:txBody>
      </p:sp>
      <p:sp>
        <p:nvSpPr>
          <p:cNvPr id="1048596" name="内容占位符 2"/>
          <p:cNvSpPr>
            <a:spLocks noGrp="1"/>
          </p:cNvSpPr>
          <p:nvPr>
            <p:ph idx="1"/>
          </p:nvPr>
        </p:nvSpPr>
        <p:spPr>
          <a:xfrm>
            <a:off x="295155" y="979045"/>
            <a:ext cx="8229600" cy="47936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什么是注释 ？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AA082B-BDD2-4F62-9723-364478323259}"/>
              </a:ext>
            </a:extLst>
          </p:cNvPr>
          <p:cNvSpPr txBox="1"/>
          <p:nvPr/>
        </p:nvSpPr>
        <p:spPr>
          <a:xfrm>
            <a:off x="353028" y="151800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#下面为python的变量定义，及简单示例</a:t>
            </a:r>
          </a:p>
          <a:p>
            <a:r>
              <a:rPr lang="zh-CN" altLang="en-US" dirty="0"/>
              <a:t>a=50</a:t>
            </a:r>
          </a:p>
          <a:p>
            <a:r>
              <a:rPr lang="zh-CN" altLang="en-US" dirty="0"/>
              <a:t>b=30</a:t>
            </a:r>
          </a:p>
          <a:p>
            <a:r>
              <a:rPr lang="zh-CN" altLang="en-US" dirty="0"/>
              <a:t>c=a+b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8C7DE35-58F0-4219-B473-C9CFA63EB121}"/>
              </a:ext>
            </a:extLst>
          </p:cNvPr>
          <p:cNvSpPr txBox="1">
            <a:spLocks/>
          </p:cNvSpPr>
          <p:nvPr/>
        </p:nvSpPr>
        <p:spPr>
          <a:xfrm>
            <a:off x="285510" y="2670877"/>
            <a:ext cx="7388506" cy="4793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b="1" kern="0" dirty="0"/>
              <a:t>程序中不被执行的语句</a:t>
            </a:r>
            <a:endParaRPr lang="en-US" altLang="zh-CN" sz="2400" b="1" kern="0" dirty="0"/>
          </a:p>
          <a:p>
            <a:endParaRPr lang="en-US" altLang="zh-CN" sz="280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kern="0" dirty="0"/>
          </a:p>
          <a:p>
            <a:endParaRPr lang="en-US" altLang="zh-CN" kern="0" dirty="0"/>
          </a:p>
          <a:p>
            <a:endParaRPr lang="zh-CN" altLang="en-US" kern="0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73C9217D-AF5B-4C0C-9B8D-6A9D0572308E}"/>
              </a:ext>
            </a:extLst>
          </p:cNvPr>
          <p:cNvSpPr txBox="1">
            <a:spLocks/>
          </p:cNvSpPr>
          <p:nvPr/>
        </p:nvSpPr>
        <p:spPr>
          <a:xfrm>
            <a:off x="366532" y="3585279"/>
            <a:ext cx="8229600" cy="4793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为什么要注释 </a:t>
            </a:r>
            <a:r>
              <a:rPr lang="zh-CN" altLang="en-US" sz="2800" b="1" kern="0" dirty="0">
                <a:solidFill>
                  <a:srgbClr val="FF0000"/>
                </a:solidFill>
              </a:rPr>
              <a:t>？</a:t>
            </a:r>
            <a:endParaRPr lang="en-US" altLang="zh-CN" sz="2800" b="1" kern="0" dirty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800" kern="0" dirty="0"/>
          </a:p>
          <a:p>
            <a:endParaRPr lang="en-US" altLang="zh-CN" sz="280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kern="0" dirty="0"/>
          </a:p>
          <a:p>
            <a:endParaRPr lang="en-US" altLang="zh-CN" kern="0" dirty="0"/>
          </a:p>
          <a:p>
            <a:endParaRPr lang="zh-CN" altLang="en-US" kern="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F29F30F-1F1D-47E3-95F9-7D9A798EFD2F}"/>
              </a:ext>
            </a:extLst>
          </p:cNvPr>
          <p:cNvSpPr txBox="1">
            <a:spLocks/>
          </p:cNvSpPr>
          <p:nvPr/>
        </p:nvSpPr>
        <p:spPr>
          <a:xfrm>
            <a:off x="264289" y="4038616"/>
            <a:ext cx="7388506" cy="4793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b="1" kern="0" dirty="0"/>
              <a:t>解释程序，增强易读性</a:t>
            </a:r>
            <a:endParaRPr lang="en-US" altLang="zh-CN" sz="2400" b="1" kern="0" dirty="0"/>
          </a:p>
          <a:p>
            <a:r>
              <a:rPr lang="zh-CN" altLang="en-US" sz="2400" b="1" kern="0" dirty="0"/>
              <a:t>临时注释掉不需要的语句，调试程序</a:t>
            </a:r>
            <a:endParaRPr lang="en-US" altLang="zh-CN" sz="2400" b="1" kern="0" dirty="0"/>
          </a:p>
          <a:p>
            <a:endParaRPr lang="en-US" altLang="zh-CN" sz="240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40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2400" kern="0" dirty="0"/>
          </a:p>
          <a:p>
            <a:endParaRPr lang="en-US" altLang="zh-CN" sz="2400" kern="0" dirty="0"/>
          </a:p>
          <a:p>
            <a:endParaRPr lang="zh-CN" altLang="en-US" sz="2400" kern="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984D5F-D46F-41DD-B4A6-35BDE49D896B}"/>
              </a:ext>
            </a:extLst>
          </p:cNvPr>
          <p:cNvSpPr txBox="1"/>
          <p:nvPr/>
        </p:nvSpPr>
        <p:spPr>
          <a:xfrm>
            <a:off x="389682" y="4946034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#下面为python的变量定义，及简单示例</a:t>
            </a:r>
          </a:p>
          <a:p>
            <a:r>
              <a:rPr lang="zh-CN" altLang="en-US" dirty="0"/>
              <a:t>a=50</a:t>
            </a:r>
          </a:p>
          <a:p>
            <a:r>
              <a:rPr lang="zh-CN" altLang="en-US" dirty="0"/>
              <a:t>b=30</a:t>
            </a:r>
          </a:p>
          <a:p>
            <a:r>
              <a:rPr lang="en-US" altLang="zh-CN" dirty="0"/>
              <a:t>#b=20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92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0B37F2F-0713-40D8-A519-A49B2F0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663"/>
            <a:ext cx="8229600" cy="847725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注释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09C2BE8-5284-446F-95B0-3350CA4F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55" y="979045"/>
            <a:ext cx="8229600" cy="47936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怎样注释 ？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426364A-D781-4693-A65F-648AF0FC450A}"/>
              </a:ext>
            </a:extLst>
          </p:cNvPr>
          <p:cNvSpPr txBox="1">
            <a:spLocks/>
          </p:cNvSpPr>
          <p:nvPr/>
        </p:nvSpPr>
        <p:spPr>
          <a:xfrm>
            <a:off x="216062" y="1467110"/>
            <a:ext cx="7388506" cy="120664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b="1" kern="0" dirty="0"/>
              <a:t>注释单行语句用</a:t>
            </a:r>
            <a:r>
              <a:rPr lang="en-US" altLang="zh-CN" sz="2400" b="1" kern="0" dirty="0"/>
              <a:t>”#”</a:t>
            </a:r>
          </a:p>
          <a:p>
            <a:r>
              <a:rPr lang="zh-CN" altLang="en-US" sz="2400" b="1" kern="0" dirty="0"/>
              <a:t>注释一段程序用</a:t>
            </a:r>
            <a:r>
              <a:rPr lang="en-US" altLang="zh-CN" sz="2400" b="1" kern="0" dirty="0"/>
              <a:t>”””(3</a:t>
            </a:r>
            <a:r>
              <a:rPr lang="zh-CN" altLang="en-US" sz="2400" b="1" kern="0" dirty="0"/>
              <a:t>引号</a:t>
            </a:r>
            <a:r>
              <a:rPr lang="en-US" altLang="zh-CN" sz="2400" b="1" kern="0" dirty="0"/>
              <a:t>), </a:t>
            </a:r>
            <a:r>
              <a:rPr lang="zh-CN" altLang="en-US" sz="2400" b="1" kern="0" dirty="0"/>
              <a:t>或</a:t>
            </a:r>
            <a:r>
              <a:rPr lang="en-US" altLang="zh-CN" sz="2400" b="1" kern="0" dirty="0"/>
              <a:t>’’’(3</a:t>
            </a:r>
            <a:r>
              <a:rPr lang="zh-CN" altLang="en-US" sz="2400" b="1" kern="0" dirty="0"/>
              <a:t>单引号</a:t>
            </a:r>
            <a:r>
              <a:rPr lang="en-US" altLang="zh-CN" sz="2400" b="1" kern="0" dirty="0"/>
              <a:t>)</a:t>
            </a:r>
            <a:endParaRPr lang="en-US" altLang="zh-CN" sz="2800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kern="0" dirty="0"/>
          </a:p>
          <a:p>
            <a:endParaRPr lang="en-US" altLang="zh-CN" kern="0" dirty="0"/>
          </a:p>
          <a:p>
            <a:endParaRPr lang="zh-CN" altLang="en-US" kern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DF0039-2983-4D05-A9E7-773181AC6619}"/>
              </a:ext>
            </a:extLst>
          </p:cNvPr>
          <p:cNvSpPr txBox="1"/>
          <p:nvPr/>
        </p:nvSpPr>
        <p:spPr>
          <a:xfrm>
            <a:off x="329878" y="2441363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while (n&lt;101):</a:t>
            </a:r>
          </a:p>
          <a:p>
            <a:r>
              <a:rPr lang="zh-CN" altLang="en-US" dirty="0"/>
              <a:t>    total=n+total</a:t>
            </a:r>
          </a:p>
          <a:p>
            <a:r>
              <a:rPr lang="zh-CN" altLang="en-US" dirty="0"/>
              <a:t>    n=n+1</a:t>
            </a:r>
          </a:p>
          <a:p>
            <a:endParaRPr lang="zh-CN" altLang="en-US" dirty="0"/>
          </a:p>
          <a:p>
            <a:r>
              <a:rPr lang="zh-CN" altLang="en-US" dirty="0"/>
              <a:t>    '''</a:t>
            </a:r>
          </a:p>
          <a:p>
            <a:r>
              <a:rPr lang="zh-CN" altLang="en-US" dirty="0"/>
              <a:t>    if n ==11:</a:t>
            </a:r>
          </a:p>
          <a:p>
            <a:r>
              <a:rPr lang="zh-CN" altLang="en-US" dirty="0"/>
              <a:t>        break</a:t>
            </a:r>
          </a:p>
          <a:p>
            <a:r>
              <a:rPr lang="zh-CN" altLang="en-US" dirty="0"/>
              <a:t>    elif n==12:</a:t>
            </a:r>
          </a:p>
          <a:p>
            <a:r>
              <a:rPr lang="zh-CN" altLang="en-US" dirty="0"/>
              <a:t>        continue</a:t>
            </a:r>
          </a:p>
          <a:p>
            <a:r>
              <a:rPr lang="zh-CN" altLang="en-US" dirty="0"/>
              <a:t>        n_test=1</a:t>
            </a:r>
          </a:p>
          <a:p>
            <a:r>
              <a:rPr lang="zh-CN" altLang="en-US" dirty="0"/>
              <a:t>     '''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print (total)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8E3B35-8207-4612-BCD7-863426B2B686}"/>
              </a:ext>
            </a:extLst>
          </p:cNvPr>
          <p:cNvSpPr/>
          <p:nvPr/>
        </p:nvSpPr>
        <p:spPr>
          <a:xfrm>
            <a:off x="439840" y="3472406"/>
            <a:ext cx="1932970" cy="2048718"/>
          </a:xfrm>
          <a:prstGeom prst="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478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AC1F9B5-A1AE-4563-9E1C-690B9791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变量和数据类型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C5A0FB-0C67-4BE5-A4A3-9CD70DFE86A0}"/>
              </a:ext>
            </a:extLst>
          </p:cNvPr>
          <p:cNvSpPr txBox="1"/>
          <p:nvPr/>
        </p:nvSpPr>
        <p:spPr>
          <a:xfrm>
            <a:off x="295153" y="1546940"/>
            <a:ext cx="7101069" cy="2593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a=50     （整数变量，</a:t>
            </a:r>
            <a:r>
              <a:rPr lang="en-US" altLang="zh-CN" sz="2800" dirty="0"/>
              <a:t>int</a:t>
            </a:r>
            <a:r>
              <a:rPr lang="zh-CN" altLang="en-US" sz="2800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b=30.1  或  </a:t>
            </a:r>
            <a:r>
              <a:rPr lang="en-US" altLang="zh-CN" sz="2800" dirty="0"/>
              <a:t>b=3.01e1</a:t>
            </a:r>
            <a:r>
              <a:rPr lang="zh-CN" altLang="en-US" sz="2800" dirty="0"/>
              <a:t>  （浮点变量，</a:t>
            </a:r>
            <a:r>
              <a:rPr lang="en-US" altLang="zh-CN" sz="2800" dirty="0"/>
              <a:t>float</a:t>
            </a:r>
            <a:r>
              <a:rPr lang="zh-CN" altLang="en-US" sz="2800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c=10&lt;8   或   </a:t>
            </a:r>
            <a:r>
              <a:rPr lang="en-US" altLang="zh-CN" sz="2800" dirty="0"/>
              <a:t>c=False</a:t>
            </a:r>
            <a:r>
              <a:rPr lang="zh-CN" altLang="en-US" sz="2800" dirty="0"/>
              <a:t>   （布尔变量，</a:t>
            </a:r>
            <a:r>
              <a:rPr lang="en-US" altLang="zh-CN" sz="2800" dirty="0"/>
              <a:t>bool</a:t>
            </a:r>
            <a:r>
              <a:rPr lang="zh-CN" altLang="en-US" sz="2800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d=</a:t>
            </a:r>
            <a:r>
              <a:rPr lang="en-US" altLang="zh-CN" sz="2800" dirty="0"/>
              <a:t>‘</a:t>
            </a:r>
            <a:r>
              <a:rPr lang="zh-CN" altLang="en-US" sz="2800" dirty="0"/>
              <a:t>Hello World</a:t>
            </a:r>
            <a:r>
              <a:rPr lang="en-US" altLang="zh-CN" sz="2800" dirty="0"/>
              <a:t>’   </a:t>
            </a:r>
            <a:r>
              <a:rPr lang="zh-CN" altLang="en-US" sz="2800" dirty="0"/>
              <a:t>（字符变量，</a:t>
            </a:r>
            <a:r>
              <a:rPr lang="en-US" altLang="zh-CN" sz="2800" dirty="0"/>
              <a:t>char</a:t>
            </a:r>
            <a:r>
              <a:rPr lang="zh-CN" altLang="en-US" sz="2800" dirty="0"/>
              <a:t>）    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85C68AB-5E5E-4C75-9EF4-D7EAA64EF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855" y="1060069"/>
            <a:ext cx="8229600" cy="560387"/>
          </a:xfrm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变量：可以改变的数；</a:t>
            </a:r>
            <a:r>
              <a:rPr lang="zh-CN" altLang="en-US" sz="2800" b="1" dirty="0"/>
              <a:t>全局变量，局部变量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D92AFB2-C540-4234-B537-88A98DDACE8C}"/>
              </a:ext>
            </a:extLst>
          </p:cNvPr>
          <p:cNvSpPr txBox="1">
            <a:spLocks/>
          </p:cNvSpPr>
          <p:nvPr/>
        </p:nvSpPr>
        <p:spPr>
          <a:xfrm>
            <a:off x="308658" y="4291337"/>
            <a:ext cx="8229600" cy="5603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b="1" kern="0" dirty="0">
                <a:solidFill>
                  <a:srgbClr val="FF0000"/>
                </a:solidFill>
              </a:rPr>
              <a:t>变量的间接赋值</a:t>
            </a:r>
            <a:endParaRPr lang="zh-CN" altLang="en-US" kern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8A8E50-87F7-4218-8884-820A185A62DC}"/>
              </a:ext>
            </a:extLst>
          </p:cNvPr>
          <p:cNvSpPr txBox="1"/>
          <p:nvPr/>
        </p:nvSpPr>
        <p:spPr>
          <a:xfrm>
            <a:off x="293708" y="4817753"/>
            <a:ext cx="16821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aa=a</a:t>
            </a:r>
          </a:p>
          <a:p>
            <a:r>
              <a:rPr lang="zh-CN" altLang="en-US" sz="2800" dirty="0"/>
              <a:t>e=a+b</a:t>
            </a:r>
            <a:endParaRPr lang="en-US" altLang="zh-CN" sz="2800" dirty="0"/>
          </a:p>
          <a:p>
            <a:r>
              <a:rPr lang="en-US" altLang="zh-CN" sz="2800" dirty="0"/>
              <a:t>print (e)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86235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5619801-4873-4B73-8753-4DBAC9B6BA1D}"/>
              </a:ext>
            </a:extLst>
          </p:cNvPr>
          <p:cNvSpPr txBox="1">
            <a:spLocks/>
          </p:cNvSpPr>
          <p:nvPr/>
        </p:nvSpPr>
        <p:spPr>
          <a:xfrm>
            <a:off x="445625" y="243090"/>
            <a:ext cx="8229600" cy="8477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/>
              <a:t>运算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FD4A97-3F43-4776-AB63-693FE6231892}"/>
              </a:ext>
            </a:extLst>
          </p:cNvPr>
          <p:cNvSpPr txBox="1"/>
          <p:nvPr/>
        </p:nvSpPr>
        <p:spPr>
          <a:xfrm>
            <a:off x="272005" y="992941"/>
            <a:ext cx="412637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 算术运算符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 比较（关系）运算符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 赋值运算符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 逻辑运算符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 位运算符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 成员运算符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 身份运算符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 运算符优先级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30B8F0E-8113-429B-B156-14EC33EBB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748772"/>
              </p:ext>
            </p:extLst>
          </p:nvPr>
        </p:nvGraphicFramePr>
        <p:xfrm>
          <a:off x="4202112" y="819889"/>
          <a:ext cx="4640945" cy="36942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6889">
                  <a:extLst>
                    <a:ext uri="{9D8B030D-6E8A-4147-A177-3AD203B41FA5}">
                      <a16:colId xmlns:a16="http://schemas.microsoft.com/office/drawing/2014/main" val="2120064263"/>
                    </a:ext>
                  </a:extLst>
                </a:gridCol>
                <a:gridCol w="3624056">
                  <a:extLst>
                    <a:ext uri="{9D8B030D-6E8A-4147-A177-3AD203B41FA5}">
                      <a16:colId xmlns:a16="http://schemas.microsoft.com/office/drawing/2014/main" val="2659153202"/>
                    </a:ext>
                  </a:extLst>
                </a:gridCol>
              </a:tblGrid>
              <a:tr h="335840">
                <a:tc>
                  <a:txBody>
                    <a:bodyPr/>
                    <a:lstStyle/>
                    <a:p>
                      <a:pPr algn="ctr"/>
                      <a:r>
                        <a:rPr lang="zh-CN" sz="2000" kern="0">
                          <a:effectLst/>
                        </a:rPr>
                        <a:t>运算符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9586706"/>
                  </a:ext>
                </a:extLst>
              </a:tr>
              <a:tr h="335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0">
                          <a:effectLst/>
                        </a:rPr>
                        <a:t>加</a:t>
                      </a:r>
                      <a:r>
                        <a:rPr lang="en-US" sz="2000" kern="0">
                          <a:effectLst/>
                        </a:rPr>
                        <a:t> - </a:t>
                      </a:r>
                      <a:r>
                        <a:rPr lang="zh-CN" sz="2000" kern="0">
                          <a:effectLst/>
                        </a:rPr>
                        <a:t>两个对象相加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0331181"/>
                  </a:ext>
                </a:extLst>
              </a:tr>
              <a:tr h="671680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0">
                          <a:effectLst/>
                        </a:rPr>
                        <a:t>减</a:t>
                      </a:r>
                      <a:r>
                        <a:rPr lang="en-US" sz="2000" kern="0">
                          <a:effectLst/>
                        </a:rPr>
                        <a:t> - </a:t>
                      </a:r>
                      <a:r>
                        <a:rPr lang="zh-CN" sz="2000" kern="0">
                          <a:effectLst/>
                        </a:rPr>
                        <a:t>得到负数或是一个数减去另一个数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555816"/>
                  </a:ext>
                </a:extLst>
              </a:tr>
              <a:tr h="671680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*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0">
                          <a:effectLst/>
                        </a:rPr>
                        <a:t>乘</a:t>
                      </a:r>
                      <a:r>
                        <a:rPr lang="en-US" sz="2000" kern="0">
                          <a:effectLst/>
                        </a:rPr>
                        <a:t> - </a:t>
                      </a:r>
                      <a:r>
                        <a:rPr lang="zh-CN" sz="2000" kern="0">
                          <a:effectLst/>
                        </a:rPr>
                        <a:t>两个数相乘或是返回一个被重复若干次的字符串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7582913"/>
                  </a:ext>
                </a:extLst>
              </a:tr>
              <a:tr h="335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/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0">
                          <a:effectLst/>
                        </a:rPr>
                        <a:t>除</a:t>
                      </a:r>
                      <a:r>
                        <a:rPr lang="en-US" sz="2000" kern="0">
                          <a:effectLst/>
                        </a:rPr>
                        <a:t> - x</a:t>
                      </a:r>
                      <a:r>
                        <a:rPr lang="zh-CN" sz="2000" kern="0">
                          <a:effectLst/>
                        </a:rPr>
                        <a:t>除以</a:t>
                      </a:r>
                      <a:r>
                        <a:rPr lang="en-US" sz="2000" kern="0">
                          <a:effectLst/>
                        </a:rPr>
                        <a:t>y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603999"/>
                  </a:ext>
                </a:extLst>
              </a:tr>
              <a:tr h="335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%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0">
                          <a:effectLst/>
                        </a:rPr>
                        <a:t>取模</a:t>
                      </a:r>
                      <a:r>
                        <a:rPr lang="en-US" sz="2000" kern="0">
                          <a:effectLst/>
                        </a:rPr>
                        <a:t> - </a:t>
                      </a:r>
                      <a:r>
                        <a:rPr lang="zh-CN" sz="2000" kern="0">
                          <a:effectLst/>
                        </a:rPr>
                        <a:t>返回除法的余数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2614454"/>
                  </a:ext>
                </a:extLst>
              </a:tr>
              <a:tr h="335840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**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0">
                          <a:effectLst/>
                        </a:rPr>
                        <a:t>幂</a:t>
                      </a:r>
                      <a:r>
                        <a:rPr lang="en-US" sz="2000" kern="0">
                          <a:effectLst/>
                        </a:rPr>
                        <a:t> - </a:t>
                      </a:r>
                      <a:r>
                        <a:rPr lang="zh-CN" sz="2000" kern="0">
                          <a:effectLst/>
                        </a:rPr>
                        <a:t>返回</a:t>
                      </a:r>
                      <a:r>
                        <a:rPr lang="en-US" sz="2000" kern="0">
                          <a:effectLst/>
                        </a:rPr>
                        <a:t>x</a:t>
                      </a:r>
                      <a:r>
                        <a:rPr lang="zh-CN" sz="2000" kern="0">
                          <a:effectLst/>
                        </a:rPr>
                        <a:t>的</a:t>
                      </a:r>
                      <a:r>
                        <a:rPr lang="en-US" sz="2000" kern="0">
                          <a:effectLst/>
                        </a:rPr>
                        <a:t>y</a:t>
                      </a:r>
                      <a:r>
                        <a:rPr lang="zh-CN" sz="2000" kern="0">
                          <a:effectLst/>
                        </a:rPr>
                        <a:t>次幂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89724"/>
                  </a:ext>
                </a:extLst>
              </a:tr>
              <a:tr h="671680">
                <a:tc>
                  <a:txBody>
                    <a:bodyPr/>
                    <a:lstStyle/>
                    <a:p>
                      <a:pPr algn="ctr"/>
                      <a:r>
                        <a:rPr lang="en-US" sz="2000" kern="0">
                          <a:effectLst/>
                        </a:rPr>
                        <a:t>//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0" dirty="0">
                          <a:effectLst/>
                        </a:rPr>
                        <a:t>取整除</a:t>
                      </a:r>
                      <a:r>
                        <a:rPr lang="en-US" sz="2000" kern="0" dirty="0">
                          <a:effectLst/>
                        </a:rPr>
                        <a:t> - </a:t>
                      </a:r>
                      <a:r>
                        <a:rPr lang="zh-CN" sz="2000" kern="0" dirty="0">
                          <a:effectLst/>
                        </a:rPr>
                        <a:t>返回商的整数部分（向下取整）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6118569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FD0EF15F-F527-454B-95EE-E814703EF4A2}"/>
              </a:ext>
            </a:extLst>
          </p:cNvPr>
          <p:cNvSpPr txBox="1"/>
          <p:nvPr/>
        </p:nvSpPr>
        <p:spPr>
          <a:xfrm>
            <a:off x="1695691" y="4699319"/>
            <a:ext cx="5874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https://www.runoob.com/python/python-operators.html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CD716E-3350-4D11-8AEC-835317034F55}"/>
              </a:ext>
            </a:extLst>
          </p:cNvPr>
          <p:cNvSpPr txBox="1"/>
          <p:nvPr/>
        </p:nvSpPr>
        <p:spPr>
          <a:xfrm>
            <a:off x="1674470" y="5256832"/>
            <a:ext cx="59185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复杂函数运算</a:t>
            </a:r>
            <a:r>
              <a:rPr lang="en-US" altLang="zh-CN" sz="2400" dirty="0"/>
              <a:t>(</a:t>
            </a:r>
            <a:r>
              <a:rPr lang="zh-CN" altLang="en-US" sz="2400" dirty="0"/>
              <a:t>例如</a:t>
            </a:r>
            <a:r>
              <a:rPr lang="en-US" altLang="zh-CN" sz="2400" dirty="0"/>
              <a:t>sin</a:t>
            </a:r>
            <a:r>
              <a:rPr lang="zh-CN" altLang="en-US" sz="2400" dirty="0"/>
              <a:t>，</a:t>
            </a:r>
            <a:r>
              <a:rPr lang="en-US" altLang="zh-CN" sz="2400" dirty="0"/>
              <a:t>cos</a:t>
            </a:r>
            <a:r>
              <a:rPr lang="zh-CN" altLang="en-US" sz="2400" dirty="0"/>
              <a:t>，</a:t>
            </a:r>
            <a:r>
              <a:rPr lang="en-US" altLang="zh-CN" sz="2400" dirty="0"/>
              <a:t>exp</a:t>
            </a:r>
            <a:r>
              <a:rPr lang="zh-CN" altLang="en-US" sz="2400" dirty="0"/>
              <a:t>，</a:t>
            </a:r>
            <a:r>
              <a:rPr lang="en-US" altLang="zh-CN" sz="2400" dirty="0"/>
              <a:t>log</a:t>
            </a:r>
            <a:r>
              <a:rPr lang="zh-CN" altLang="en-US" sz="2400" dirty="0"/>
              <a:t>）需要引入额外的库（</a:t>
            </a:r>
            <a:r>
              <a:rPr lang="en-US" altLang="zh-CN" sz="2400" dirty="0"/>
              <a:t>math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3795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08D1DC7-80EC-4AF4-A9BD-5DE6E0805F18}"/>
              </a:ext>
            </a:extLst>
          </p:cNvPr>
          <p:cNvSpPr txBox="1">
            <a:spLocks/>
          </p:cNvSpPr>
          <p:nvPr/>
        </p:nvSpPr>
        <p:spPr>
          <a:xfrm>
            <a:off x="445625" y="243090"/>
            <a:ext cx="8229600" cy="8477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/>
              <a:t>列表</a:t>
            </a:r>
            <a:r>
              <a:rPr lang="en-US" altLang="zh-CN" kern="0" dirty="0"/>
              <a:t>(list, tuple)</a:t>
            </a:r>
            <a:endParaRPr lang="zh-CN" altLang="en-US" kern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CE76DA-38FA-4B6D-8762-8D1D57D2CEC4}"/>
              </a:ext>
            </a:extLst>
          </p:cNvPr>
          <p:cNvSpPr txBox="1"/>
          <p:nvPr/>
        </p:nvSpPr>
        <p:spPr>
          <a:xfrm>
            <a:off x="316729" y="1049507"/>
            <a:ext cx="457200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a=[1,2,5,6,1,2,6]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b=a[4]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a[4]=5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DA25939-BA08-49E0-8FB1-1EDEAC323751}"/>
              </a:ext>
            </a:extLst>
          </p:cNvPr>
          <p:cNvSpPr txBox="1"/>
          <p:nvPr/>
        </p:nvSpPr>
        <p:spPr>
          <a:xfrm>
            <a:off x="5970231" y="961409"/>
            <a:ext cx="2570086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a</a:t>
            </a:r>
            <a:r>
              <a:rPr lang="zh-CN" altLang="en-US" sz="2400" dirty="0"/>
              <a:t>=[]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a.append</a:t>
            </a:r>
            <a:r>
              <a:rPr lang="en-US" altLang="zh-CN" sz="2400" dirty="0"/>
              <a:t>(1)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a.append</a:t>
            </a:r>
            <a:r>
              <a:rPr lang="en-US" altLang="zh-CN" sz="2400" dirty="0"/>
              <a:t>(2)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a.append</a:t>
            </a:r>
            <a:r>
              <a:rPr lang="en-US" altLang="zh-CN" sz="2400" dirty="0"/>
              <a:t>(5)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/>
              <a:t>a.clear</a:t>
            </a:r>
            <a:r>
              <a:rPr lang="en-US" altLang="zh-CN" sz="2400" dirty="0"/>
              <a:t>()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2BA68833-47DF-48B1-967F-A87B8D8D3EAF}"/>
              </a:ext>
            </a:extLst>
          </p:cNvPr>
          <p:cNvSpPr txBox="1">
            <a:spLocks/>
          </p:cNvSpPr>
          <p:nvPr/>
        </p:nvSpPr>
        <p:spPr>
          <a:xfrm>
            <a:off x="157739" y="3501225"/>
            <a:ext cx="8229600" cy="5603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1" kern="0" dirty="0"/>
              <a:t>Index </a:t>
            </a:r>
            <a:r>
              <a:rPr lang="zh-CN" altLang="en-US" sz="2400" b="1" kern="0" dirty="0"/>
              <a:t>从</a:t>
            </a:r>
            <a:r>
              <a:rPr lang="en-US" altLang="zh-CN" sz="2400" b="1" kern="0" dirty="0"/>
              <a:t>0</a:t>
            </a:r>
            <a:r>
              <a:rPr lang="zh-CN" altLang="en-US" sz="2400" b="1" kern="0" dirty="0"/>
              <a:t>开始</a:t>
            </a:r>
            <a:endParaRPr lang="en-US" altLang="zh-CN" sz="2400" b="1" kern="0" dirty="0"/>
          </a:p>
          <a:p>
            <a:r>
              <a:rPr lang="en-US" altLang="zh-CN" sz="2400" b="1" kern="0" dirty="0"/>
              <a:t>list</a:t>
            </a:r>
            <a:r>
              <a:rPr lang="zh-CN" altLang="en-US" sz="2400" b="1" kern="0" dirty="0"/>
              <a:t> 长度和值都可变。</a:t>
            </a:r>
            <a:r>
              <a:rPr lang="en-US" altLang="zh-CN" sz="2400" b="1" kern="0" dirty="0"/>
              <a:t>tuple </a:t>
            </a:r>
            <a:r>
              <a:rPr lang="zh-CN" altLang="en-US" sz="2400" b="1" kern="0" dirty="0"/>
              <a:t>不可变</a:t>
            </a:r>
            <a:endParaRPr lang="en-US" altLang="zh-CN" sz="2400" b="1" kern="0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CA0C72E9-9B3A-4887-B3A1-5F5E0BFED940}"/>
              </a:ext>
            </a:extLst>
          </p:cNvPr>
          <p:cNvSpPr txBox="1">
            <a:spLocks/>
          </p:cNvSpPr>
          <p:nvPr/>
        </p:nvSpPr>
        <p:spPr>
          <a:xfrm>
            <a:off x="336771" y="4701188"/>
            <a:ext cx="8700697" cy="115807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b="1" kern="0" dirty="0">
                <a:solidFill>
                  <a:srgbClr val="FF0000"/>
                </a:solidFill>
              </a:rPr>
              <a:t>列表有很多自带的操作函数，大家系统学习灵活使用</a:t>
            </a:r>
            <a:endParaRPr lang="en-US" altLang="zh-CN" sz="2400" b="1" kern="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CN" sz="2400" b="1" kern="0" dirty="0"/>
              <a:t>max, min, append, clear</a:t>
            </a:r>
            <a:r>
              <a:rPr lang="zh-CN" altLang="en-US" sz="2400" b="1" kern="0" dirty="0"/>
              <a:t>，</a:t>
            </a:r>
            <a:r>
              <a:rPr lang="en-US" altLang="zh-CN" sz="2400" b="1" kern="0" dirty="0" err="1"/>
              <a:t>len</a:t>
            </a:r>
            <a:r>
              <a:rPr lang="zh-CN" altLang="en-US" sz="2400" b="1" kern="0" dirty="0"/>
              <a:t>，</a:t>
            </a:r>
            <a:r>
              <a:rPr lang="en-US" altLang="zh-CN" sz="2400" b="1" kern="0" dirty="0"/>
              <a:t>pop 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9419A46-5198-4E97-B3CA-2D4C940BDA6C}"/>
              </a:ext>
            </a:extLst>
          </p:cNvPr>
          <p:cNvSpPr txBox="1"/>
          <p:nvPr/>
        </p:nvSpPr>
        <p:spPr>
          <a:xfrm>
            <a:off x="901084" y="5726968"/>
            <a:ext cx="7674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https://www.runoob.com/python/python-lists.html</a:t>
            </a:r>
          </a:p>
        </p:txBody>
      </p:sp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D32FBCB2-0208-493B-8FA7-67904F29A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316088"/>
              </p:ext>
            </p:extLst>
          </p:nvPr>
        </p:nvGraphicFramePr>
        <p:xfrm>
          <a:off x="3447509" y="1050709"/>
          <a:ext cx="1790316" cy="2438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5890">
                  <a:extLst>
                    <a:ext uri="{9D8B030D-6E8A-4147-A177-3AD203B41FA5}">
                      <a16:colId xmlns:a16="http://schemas.microsoft.com/office/drawing/2014/main" val="2120064263"/>
                    </a:ext>
                  </a:extLst>
                </a:gridCol>
                <a:gridCol w="804426">
                  <a:extLst>
                    <a:ext uri="{9D8B030D-6E8A-4147-A177-3AD203B41FA5}">
                      <a16:colId xmlns:a16="http://schemas.microsoft.com/office/drawing/2014/main" val="2659153202"/>
                    </a:ext>
                  </a:extLst>
                </a:gridCol>
              </a:tblGrid>
              <a:tr h="214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Index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9586706"/>
                  </a:ext>
                </a:extLst>
              </a:tr>
              <a:tr h="214738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  <a:latin typeface="+mn-lt"/>
                        </a:rPr>
                        <a:t>0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1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0331181"/>
                  </a:ext>
                </a:extLst>
              </a:tr>
              <a:tr h="286167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  <a:latin typeface="+mn-lt"/>
                        </a:rPr>
                        <a:t>1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2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555816"/>
                  </a:ext>
                </a:extLst>
              </a:tr>
              <a:tr h="286167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  <a:latin typeface="+mn-lt"/>
                        </a:rPr>
                        <a:t>2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5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7582913"/>
                  </a:ext>
                </a:extLst>
              </a:tr>
              <a:tr h="214738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  <a:latin typeface="+mn-lt"/>
                        </a:rPr>
                        <a:t>3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6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603999"/>
                  </a:ext>
                </a:extLst>
              </a:tr>
              <a:tr h="214738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  <a:latin typeface="+mn-lt"/>
                        </a:rPr>
                        <a:t>4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1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2614454"/>
                  </a:ext>
                </a:extLst>
              </a:tr>
              <a:tr h="214738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  <a:latin typeface="+mn-lt"/>
                        </a:rPr>
                        <a:t>5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2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89724"/>
                  </a:ext>
                </a:extLst>
              </a:tr>
              <a:tr h="286167">
                <a:tc>
                  <a:txBody>
                    <a:bodyPr/>
                    <a:lstStyle/>
                    <a:p>
                      <a:pPr algn="ctr"/>
                      <a:r>
                        <a:rPr lang="en-US" sz="2000" kern="0" dirty="0">
                          <a:effectLst/>
                          <a:latin typeface="+mn-lt"/>
                        </a:rPr>
                        <a:t>6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6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6118569"/>
                  </a:ext>
                </a:extLst>
              </a:tr>
            </a:tbl>
          </a:graphicData>
        </a:graphic>
      </p:graphicFrame>
      <p:sp>
        <p:nvSpPr>
          <p:cNvPr id="32" name="箭头: 右 31">
            <a:extLst>
              <a:ext uri="{FF2B5EF4-FFF2-40B4-BE49-F238E27FC236}">
                <a16:creationId xmlns:a16="http://schemas.microsoft.com/office/drawing/2014/main" id="{92C60E2E-5F91-40BE-B401-0F744D897853}"/>
              </a:ext>
            </a:extLst>
          </p:cNvPr>
          <p:cNvSpPr/>
          <p:nvPr/>
        </p:nvSpPr>
        <p:spPr>
          <a:xfrm>
            <a:off x="2778711" y="1305018"/>
            <a:ext cx="381740" cy="275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67D342B7-C604-4D16-91C2-858F99E7B34D}"/>
              </a:ext>
            </a:extLst>
          </p:cNvPr>
          <p:cNvSpPr txBox="1">
            <a:spLocks/>
          </p:cNvSpPr>
          <p:nvPr/>
        </p:nvSpPr>
        <p:spPr>
          <a:xfrm>
            <a:off x="5618986" y="555318"/>
            <a:ext cx="3409605" cy="41234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b="1" kern="0" dirty="0"/>
              <a:t>使用</a:t>
            </a:r>
            <a:r>
              <a:rPr lang="en-US" altLang="zh-CN" sz="2400" b="1" kern="0" dirty="0"/>
              <a:t>append </a:t>
            </a:r>
            <a:r>
              <a:rPr lang="zh-CN" altLang="en-US" sz="2400" b="1" kern="0" dirty="0"/>
              <a:t>构成列表</a:t>
            </a:r>
            <a:endParaRPr lang="en-US" altLang="zh-CN" sz="2400" b="1" kern="0" dirty="0"/>
          </a:p>
        </p:txBody>
      </p:sp>
    </p:spTree>
    <p:extLst>
      <p:ext uri="{BB962C8B-B14F-4D97-AF65-F5344CB8AC3E}">
        <p14:creationId xmlns:p14="http://schemas.microsoft.com/office/powerpoint/2010/main" val="1677624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5915FF4-4DD7-4DAF-9680-618626E8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字典 </a:t>
            </a:r>
            <a:r>
              <a:rPr lang="en-US" altLang="zh-CN" dirty="0"/>
              <a:t>(</a:t>
            </a:r>
            <a:r>
              <a:rPr lang="en-US" altLang="zh-CN" dirty="0" err="1"/>
              <a:t>Dict</a:t>
            </a:r>
            <a:r>
              <a:rPr lang="zh-CN" altLang="en-US" dirty="0"/>
              <a:t>和</a:t>
            </a:r>
            <a:r>
              <a:rPr lang="en-US" altLang="zh-CN" dirty="0"/>
              <a:t>set)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6DE1A5-098A-45A7-AAA8-54500088E763}"/>
              </a:ext>
            </a:extLst>
          </p:cNvPr>
          <p:cNvSpPr txBox="1"/>
          <p:nvPr/>
        </p:nvSpPr>
        <p:spPr>
          <a:xfrm>
            <a:off x="372863" y="998708"/>
            <a:ext cx="4776186" cy="1879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age={'</a:t>
            </a:r>
            <a:r>
              <a:rPr lang="zh-CN" altLang="en-US" sz="2000" dirty="0"/>
              <a:t>张三</a:t>
            </a:r>
            <a:r>
              <a:rPr lang="en-US" altLang="zh-CN" sz="2000" dirty="0"/>
              <a:t>':19,'</a:t>
            </a:r>
            <a:r>
              <a:rPr lang="zh-CN" altLang="en-US" sz="2000" dirty="0"/>
              <a:t>李四</a:t>
            </a:r>
            <a:r>
              <a:rPr lang="en-US" altLang="zh-CN" sz="2000" dirty="0"/>
              <a:t>':18,'</a:t>
            </a:r>
            <a:r>
              <a:rPr lang="zh-CN" altLang="en-US" sz="2000" dirty="0"/>
              <a:t>王二</a:t>
            </a:r>
            <a:r>
              <a:rPr lang="en-US" altLang="zh-CN" sz="2000" dirty="0"/>
              <a:t>':20.5}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print (age['</a:t>
            </a:r>
            <a:r>
              <a:rPr lang="zh-CN" altLang="en-US" sz="2000" dirty="0"/>
              <a:t>李四</a:t>
            </a:r>
            <a:r>
              <a:rPr lang="en-US" altLang="zh-CN" sz="2000" dirty="0"/>
              <a:t>'])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age[‘</a:t>
            </a:r>
            <a:r>
              <a:rPr lang="zh-CN" altLang="en-US" sz="2000" dirty="0"/>
              <a:t>李四</a:t>
            </a:r>
            <a:r>
              <a:rPr lang="en-US" altLang="zh-CN" sz="2000" dirty="0"/>
              <a:t>’]=21   </a:t>
            </a:r>
            <a:r>
              <a:rPr lang="en-US" altLang="zh-CN" sz="2000" b="1" dirty="0">
                <a:solidFill>
                  <a:srgbClr val="FF0000"/>
                </a:solidFill>
              </a:rPr>
              <a:t>#</a:t>
            </a:r>
            <a:r>
              <a:rPr lang="zh-CN" altLang="en-US" sz="2000" b="1" dirty="0">
                <a:solidFill>
                  <a:srgbClr val="FF0000"/>
                </a:solidFill>
              </a:rPr>
              <a:t>不能直接使用</a:t>
            </a:r>
            <a:r>
              <a:rPr lang="en-US" altLang="zh-CN" sz="2000" b="1" dirty="0">
                <a:solidFill>
                  <a:srgbClr val="FF0000"/>
                </a:solidFill>
              </a:rPr>
              <a:t>age[1]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print (age['</a:t>
            </a:r>
            <a:r>
              <a:rPr lang="zh-CN" altLang="en-US" sz="2000" dirty="0"/>
              <a:t>李四</a:t>
            </a:r>
            <a:r>
              <a:rPr lang="en-US" altLang="zh-CN" sz="2000" dirty="0"/>
              <a:t>'])</a:t>
            </a:r>
            <a:endParaRPr lang="zh-CN" altLang="en-US" sz="20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7D2B6B7-528C-45BD-9C3F-9E0684B23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756409"/>
              </p:ext>
            </p:extLst>
          </p:nvPr>
        </p:nvGraphicFramePr>
        <p:xfrm>
          <a:off x="5187534" y="1095098"/>
          <a:ext cx="1790316" cy="12192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5890">
                  <a:extLst>
                    <a:ext uri="{9D8B030D-6E8A-4147-A177-3AD203B41FA5}">
                      <a16:colId xmlns:a16="http://schemas.microsoft.com/office/drawing/2014/main" val="2120064263"/>
                    </a:ext>
                  </a:extLst>
                </a:gridCol>
                <a:gridCol w="804426">
                  <a:extLst>
                    <a:ext uri="{9D8B030D-6E8A-4147-A177-3AD203B41FA5}">
                      <a16:colId xmlns:a16="http://schemas.microsoft.com/office/drawing/2014/main" val="2659153202"/>
                    </a:ext>
                  </a:extLst>
                </a:gridCol>
              </a:tblGrid>
              <a:tr h="214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Key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9586706"/>
                  </a:ext>
                </a:extLst>
              </a:tr>
              <a:tr h="294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张三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19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0331181"/>
                  </a:ext>
                </a:extLst>
              </a:tr>
              <a:tr h="2861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0" dirty="0">
                          <a:effectLst/>
                          <a:latin typeface="+mn-lt"/>
                        </a:rPr>
                        <a:t>李四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18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555816"/>
                  </a:ext>
                </a:extLst>
              </a:tr>
              <a:tr h="2861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0" dirty="0">
                          <a:effectLst/>
                          <a:latin typeface="+mn-lt"/>
                        </a:rPr>
                        <a:t>王二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0" dirty="0">
                          <a:effectLst/>
                          <a:latin typeface="+mn-lt"/>
                        </a:rPr>
                        <a:t>20.5</a:t>
                      </a:r>
                      <a:endParaRPr lang="zh-CN" sz="16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7582913"/>
                  </a:ext>
                </a:extLst>
              </a:tr>
            </a:tbl>
          </a:graphicData>
        </a:graphic>
      </p:graphicFrame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0A75506-2CB7-4212-87C1-0A377847C52C}"/>
              </a:ext>
            </a:extLst>
          </p:cNvPr>
          <p:cNvSpPr txBox="1">
            <a:spLocks/>
          </p:cNvSpPr>
          <p:nvPr/>
        </p:nvSpPr>
        <p:spPr>
          <a:xfrm>
            <a:off x="157739" y="2915298"/>
            <a:ext cx="8229600" cy="5603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1" kern="0" dirty="0" err="1"/>
              <a:t>dict</a:t>
            </a:r>
            <a:r>
              <a:rPr lang="en-US" altLang="zh-CN" sz="2400" b="1" kern="0" dirty="0"/>
              <a:t> </a:t>
            </a:r>
            <a:r>
              <a:rPr lang="zh-CN" altLang="en-US" sz="2400" b="1" kern="0" dirty="0"/>
              <a:t>与 </a:t>
            </a:r>
            <a:r>
              <a:rPr lang="en-US" altLang="zh-CN" sz="2400" b="1" kern="0" dirty="0"/>
              <a:t>list </a:t>
            </a:r>
            <a:r>
              <a:rPr lang="zh-CN" altLang="en-US" sz="2400" b="1" kern="0" dirty="0"/>
              <a:t>很像，只是索引是自定义的；</a:t>
            </a:r>
            <a:r>
              <a:rPr lang="en-US" altLang="zh-CN" sz="2400" b="1" kern="0" dirty="0"/>
              <a:t>set </a:t>
            </a:r>
            <a:r>
              <a:rPr lang="zh-CN" altLang="en-US" sz="2400" b="1" kern="0" dirty="0"/>
              <a:t>没有</a:t>
            </a:r>
            <a:r>
              <a:rPr lang="en-US" altLang="zh-CN" sz="2400" b="1" kern="0" dirty="0"/>
              <a:t>value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5EF9304-A76F-41E9-A3C9-CA397F14637E}"/>
              </a:ext>
            </a:extLst>
          </p:cNvPr>
          <p:cNvSpPr txBox="1">
            <a:spLocks/>
          </p:cNvSpPr>
          <p:nvPr/>
        </p:nvSpPr>
        <p:spPr>
          <a:xfrm>
            <a:off x="168096" y="3369539"/>
            <a:ext cx="8229600" cy="5603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1" kern="0" dirty="0" err="1"/>
              <a:t>dict</a:t>
            </a:r>
            <a:r>
              <a:rPr lang="en-US" altLang="zh-CN" sz="2400" b="1" kern="0" dirty="0"/>
              <a:t> </a:t>
            </a:r>
            <a:r>
              <a:rPr lang="zh-CN" altLang="en-US" sz="2400" b="1" kern="0" dirty="0"/>
              <a:t>使用 </a:t>
            </a:r>
            <a:r>
              <a:rPr lang="en-US" altLang="zh-CN" sz="2400" b="1" kern="0" dirty="0"/>
              <a:t>key </a:t>
            </a:r>
            <a:r>
              <a:rPr lang="zh-CN" altLang="en-US" sz="2400" b="1" kern="0" dirty="0"/>
              <a:t>作为元素的索引，不能直接使用顺序编号</a:t>
            </a:r>
            <a:r>
              <a:rPr lang="en-US" altLang="zh-CN" sz="2400" b="1" kern="0" dirty="0"/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8F0053-82A7-4E25-81C5-FF0232A72977}"/>
              </a:ext>
            </a:extLst>
          </p:cNvPr>
          <p:cNvSpPr txBox="1"/>
          <p:nvPr/>
        </p:nvSpPr>
        <p:spPr>
          <a:xfrm>
            <a:off x="474955" y="4608380"/>
            <a:ext cx="799434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keys_list=list(age)  </a:t>
            </a:r>
            <a:r>
              <a:rPr lang="en-US" altLang="zh-CN" dirty="0"/>
              <a:t>#</a:t>
            </a:r>
            <a:r>
              <a:rPr lang="zh-CN" altLang="en-US" dirty="0"/>
              <a:t>提取</a:t>
            </a:r>
            <a:r>
              <a:rPr lang="en-US" altLang="zh-CN" dirty="0"/>
              <a:t>age </a:t>
            </a:r>
            <a:r>
              <a:rPr lang="zh-CN" altLang="en-US" dirty="0"/>
              <a:t>的</a:t>
            </a:r>
            <a:r>
              <a:rPr lang="en-US" altLang="zh-CN" dirty="0"/>
              <a:t>key </a:t>
            </a:r>
            <a:r>
              <a:rPr lang="zh-CN" altLang="en-US" dirty="0"/>
              <a:t>并转换成 列表的数据格式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age0=age[keys_list[0]]  </a:t>
            </a:r>
            <a:r>
              <a:rPr lang="en-US" altLang="zh-CN" dirty="0"/>
              <a:t>#</a:t>
            </a:r>
            <a:r>
              <a:rPr lang="zh-CN" altLang="en-US" dirty="0"/>
              <a:t>使用</a:t>
            </a:r>
            <a:r>
              <a:rPr lang="en-US" altLang="zh-CN" dirty="0"/>
              <a:t>key</a:t>
            </a:r>
            <a:r>
              <a:rPr lang="zh-CN" altLang="en-US" dirty="0"/>
              <a:t>的顺序编号进行索引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DB7F2A3B-6D29-4DB9-928F-E2B77D63CF22}"/>
              </a:ext>
            </a:extLst>
          </p:cNvPr>
          <p:cNvSpPr txBox="1">
            <a:spLocks/>
          </p:cNvSpPr>
          <p:nvPr/>
        </p:nvSpPr>
        <p:spPr>
          <a:xfrm>
            <a:off x="151819" y="4196643"/>
            <a:ext cx="8229600" cy="5603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b="1" kern="0" dirty="0"/>
              <a:t>提取</a:t>
            </a:r>
            <a:r>
              <a:rPr lang="en-US" altLang="zh-CN" sz="2400" b="1" kern="0" dirty="0"/>
              <a:t>Key </a:t>
            </a:r>
            <a:r>
              <a:rPr lang="zh-CN" altLang="en-US" sz="2400" b="1" kern="0" dirty="0"/>
              <a:t>值，并用顺序编号进行索引的办法</a:t>
            </a:r>
            <a:endParaRPr lang="en-US" altLang="zh-CN" sz="2400" b="1" kern="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5D590B9-AACA-4E54-8205-51C75E5ED8A7}"/>
              </a:ext>
            </a:extLst>
          </p:cNvPr>
          <p:cNvSpPr txBox="1">
            <a:spLocks/>
          </p:cNvSpPr>
          <p:nvPr/>
        </p:nvSpPr>
        <p:spPr>
          <a:xfrm>
            <a:off x="363403" y="5535689"/>
            <a:ext cx="8700697" cy="5455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b="1" kern="0" dirty="0">
                <a:solidFill>
                  <a:srgbClr val="FF0000"/>
                </a:solidFill>
              </a:rPr>
              <a:t>字典也有很多自带的操作函数，大家系统学习灵活使用</a:t>
            </a:r>
            <a:endParaRPr lang="en-US" altLang="zh-CN" sz="2400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1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938DF-C6BE-4204-BF6E-90F8C18B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不同硬件和系统平台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23B60A-C74B-41A3-9481-9E4CE9FB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640"/>
            <a:ext cx="2291080" cy="22910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2ED8FF-B8EA-4D1A-845A-2EEE2DD4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0" y="1795463"/>
            <a:ext cx="2198370" cy="16487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0F2F66-4223-451C-A88F-0847572D9E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20" y="1922780"/>
            <a:ext cx="2133600" cy="133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B9978F-DFAE-4480-98AA-838DAB1D6E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1859" y="2053908"/>
            <a:ext cx="2019672" cy="13096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708F2B-32D9-4F99-A8D9-8A24B81FADE8}"/>
              </a:ext>
            </a:extLst>
          </p:cNvPr>
          <p:cNvSpPr txBox="1"/>
          <p:nvPr/>
        </p:nvSpPr>
        <p:spPr>
          <a:xfrm>
            <a:off x="2570480" y="12192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个人电脑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60FC76-2073-4194-BD5E-443ED6242F54}"/>
              </a:ext>
            </a:extLst>
          </p:cNvPr>
          <p:cNvSpPr txBox="1"/>
          <p:nvPr/>
        </p:nvSpPr>
        <p:spPr>
          <a:xfrm>
            <a:off x="7538720" y="115824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树莓派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305004-5BCA-40C7-A16C-336645D337AD}"/>
              </a:ext>
            </a:extLst>
          </p:cNvPr>
          <p:cNvSpPr txBox="1"/>
          <p:nvPr/>
        </p:nvSpPr>
        <p:spPr>
          <a:xfrm>
            <a:off x="355600" y="3271520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windows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B25850-14CA-42C5-BFBD-435AB6E1FAE3}"/>
              </a:ext>
            </a:extLst>
          </p:cNvPr>
          <p:cNvSpPr txBox="1"/>
          <p:nvPr/>
        </p:nvSpPr>
        <p:spPr>
          <a:xfrm>
            <a:off x="2448560" y="3302000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Ubuntu(</a:t>
            </a:r>
            <a:r>
              <a:rPr lang="en-US" altLang="zh-CN" sz="2400" b="1" dirty="0" err="1"/>
              <a:t>linux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4A2C00-7A66-424C-B4D4-9453B453C3BA}"/>
              </a:ext>
            </a:extLst>
          </p:cNvPr>
          <p:cNvSpPr txBox="1"/>
          <p:nvPr/>
        </p:nvSpPr>
        <p:spPr>
          <a:xfrm>
            <a:off x="5506720" y="332232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Mac</a:t>
            </a:r>
            <a:endParaRPr lang="zh-CN" altLang="en-US" sz="2400" b="1" dirty="0"/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B5D8596A-DEBC-48BB-8C4C-F7209CA62954}"/>
              </a:ext>
            </a:extLst>
          </p:cNvPr>
          <p:cNvSpPr/>
          <p:nvPr/>
        </p:nvSpPr>
        <p:spPr>
          <a:xfrm rot="5400000">
            <a:off x="3261360" y="1463040"/>
            <a:ext cx="294640" cy="50901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C788D1-CFBA-4C82-B3BE-A59BB6EA1F8C}"/>
              </a:ext>
            </a:extLst>
          </p:cNvPr>
          <p:cNvSpPr txBox="1"/>
          <p:nvPr/>
        </p:nvSpPr>
        <p:spPr>
          <a:xfrm>
            <a:off x="2438400" y="4155440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python 3.7</a:t>
            </a:r>
            <a:endParaRPr lang="zh-CN" altLang="en-US" sz="28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B132E9-AD7E-46B5-81F8-BF63A79A5D2E}"/>
              </a:ext>
            </a:extLst>
          </p:cNvPr>
          <p:cNvSpPr txBox="1"/>
          <p:nvPr/>
        </p:nvSpPr>
        <p:spPr>
          <a:xfrm>
            <a:off x="1930400" y="5181600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pycharm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不同系统</a:t>
            </a:r>
            <a:r>
              <a:rPr lang="en-US" altLang="zh-CN" sz="2800" b="1" dirty="0"/>
              <a:t>)</a:t>
            </a:r>
            <a:endParaRPr lang="zh-CN" altLang="en-US" sz="2800" b="1" dirty="0"/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A45CEBDC-D7D5-4B47-9874-B33374E5B5DE}"/>
              </a:ext>
            </a:extLst>
          </p:cNvPr>
          <p:cNvSpPr/>
          <p:nvPr/>
        </p:nvSpPr>
        <p:spPr>
          <a:xfrm>
            <a:off x="3251200" y="4683760"/>
            <a:ext cx="355600" cy="518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1A0BF2-C427-4BAF-9296-DE16E5D1B73C}"/>
              </a:ext>
            </a:extLst>
          </p:cNvPr>
          <p:cNvSpPr txBox="1"/>
          <p:nvPr/>
        </p:nvSpPr>
        <p:spPr>
          <a:xfrm>
            <a:off x="7446329" y="4246880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自带</a:t>
            </a:r>
            <a:r>
              <a:rPr lang="en-US" altLang="zh-CN" sz="2000" b="1" dirty="0"/>
              <a:t>python</a:t>
            </a:r>
            <a:endParaRPr lang="zh-CN" altLang="en-US" sz="2000" b="1" dirty="0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1BD82296-1AC7-4C74-A5B8-9EBDB82219EC}"/>
              </a:ext>
            </a:extLst>
          </p:cNvPr>
          <p:cNvSpPr/>
          <p:nvPr/>
        </p:nvSpPr>
        <p:spPr>
          <a:xfrm>
            <a:off x="8067040" y="3718560"/>
            <a:ext cx="355600" cy="518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BB99297E-61E1-4902-A36D-70BF862D8A3F}"/>
              </a:ext>
            </a:extLst>
          </p:cNvPr>
          <p:cNvSpPr/>
          <p:nvPr/>
        </p:nvSpPr>
        <p:spPr>
          <a:xfrm>
            <a:off x="8067040" y="4724400"/>
            <a:ext cx="355600" cy="518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94B51E-50B4-45E1-941B-ADCE15AB960C}"/>
              </a:ext>
            </a:extLst>
          </p:cNvPr>
          <p:cNvSpPr txBox="1"/>
          <p:nvPr/>
        </p:nvSpPr>
        <p:spPr>
          <a:xfrm>
            <a:off x="6953297" y="520192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自带</a:t>
            </a:r>
            <a:r>
              <a:rPr lang="en-US" altLang="zh-CN" sz="2800" b="1" dirty="0" err="1"/>
              <a:t>thonny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7764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输入和输出</a:t>
            </a:r>
          </a:p>
        </p:txBody>
      </p:sp>
      <p:sp>
        <p:nvSpPr>
          <p:cNvPr id="1048686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print</a:t>
            </a:r>
            <a:r>
              <a:rPr lang="zh-CN" altLang="en-US" dirty="0"/>
              <a:t>加上字符串，就可以向屏幕上输出指定的文字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e.g.      </a:t>
            </a:r>
          </a:p>
          <a:p>
            <a:endParaRPr lang="en-US" altLang="zh-CN" dirty="0"/>
          </a:p>
          <a:p>
            <a:r>
              <a:rPr lang="en-US" altLang="zh-CN" dirty="0"/>
              <a:t>print</a:t>
            </a:r>
            <a:r>
              <a:rPr lang="zh-CN" altLang="en-US" dirty="0"/>
              <a:t>语句也可以跟上多个字符串，用逗号“</a:t>
            </a:r>
            <a:r>
              <a:rPr lang="en-US" altLang="zh-CN" dirty="0"/>
              <a:t>,”</a:t>
            </a:r>
            <a:r>
              <a:rPr lang="zh-CN" altLang="en-US" dirty="0"/>
              <a:t>隔开，就可以连成一串输出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e.g.       </a:t>
            </a:r>
          </a:p>
          <a:p>
            <a:endParaRPr lang="en-US" altLang="zh-CN" dirty="0"/>
          </a:p>
          <a:p>
            <a:r>
              <a:rPr lang="en-US" altLang="zh-CN" dirty="0"/>
              <a:t>input</a:t>
            </a:r>
            <a:r>
              <a:rPr lang="zh-CN" altLang="en-US" dirty="0"/>
              <a:t>，可以让用户输入字符串，并存放到一个变量里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e.g.  </a:t>
            </a:r>
            <a:endParaRPr lang="zh-CN" altLang="en-US" dirty="0"/>
          </a:p>
        </p:txBody>
      </p:sp>
      <p:pic>
        <p:nvPicPr>
          <p:cNvPr id="2097191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6137" y="1861152"/>
            <a:ext cx="2967842" cy="345768"/>
          </a:xfrm>
          <a:prstGeom prst="rect">
            <a:avLst/>
          </a:prstGeom>
        </p:spPr>
      </p:pic>
      <p:pic>
        <p:nvPicPr>
          <p:cNvPr id="2097192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4884" y="3665230"/>
            <a:ext cx="5938190" cy="345768"/>
          </a:xfrm>
          <a:prstGeom prst="rect">
            <a:avLst/>
          </a:prstGeom>
        </p:spPr>
      </p:pic>
      <p:pic>
        <p:nvPicPr>
          <p:cNvPr id="2097193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4884" y="5125703"/>
            <a:ext cx="2208889" cy="3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9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条件判断</a:t>
            </a:r>
          </a:p>
        </p:txBody>
      </p:sp>
      <p:sp>
        <p:nvSpPr>
          <p:cNvPr id="1048688" name="内容占位符 2"/>
          <p:cNvSpPr>
            <a:spLocks noGrp="1"/>
          </p:cNvSpPr>
          <p:nvPr>
            <p:ph idx="1"/>
          </p:nvPr>
        </p:nvSpPr>
        <p:spPr>
          <a:xfrm>
            <a:off x="270770" y="1099735"/>
            <a:ext cx="8775576" cy="4439929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if</a:t>
            </a:r>
            <a:r>
              <a:rPr lang="zh-CN" altLang="en-US" dirty="0"/>
              <a:t>或者</a:t>
            </a:r>
            <a:r>
              <a:rPr lang="en-US" altLang="zh-CN" dirty="0" err="1"/>
              <a:t>elif</a:t>
            </a:r>
            <a:r>
              <a:rPr lang="zh-CN" altLang="en-US" dirty="0"/>
              <a:t>语句判断是</a:t>
            </a:r>
            <a:r>
              <a:rPr lang="en-US" altLang="zh-CN" dirty="0"/>
              <a:t>True</a:t>
            </a:r>
            <a:r>
              <a:rPr lang="zh-CN" altLang="en-US" dirty="0"/>
              <a:t>，则执行相应缩进区域程序</a:t>
            </a:r>
            <a:endParaRPr lang="en-US" altLang="zh-CN" dirty="0"/>
          </a:p>
          <a:p>
            <a:r>
              <a:rPr lang="zh-CN" altLang="en-US" dirty="0"/>
              <a:t>如果都不满足，则执行</a:t>
            </a:r>
            <a:r>
              <a:rPr lang="en-US" altLang="zh-CN" dirty="0"/>
              <a:t>else </a:t>
            </a:r>
            <a:r>
              <a:rPr lang="zh-CN" altLang="en-US" dirty="0"/>
              <a:t>的程序块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A020A1-AF62-4592-AD3A-159418C4DD5B}"/>
              </a:ext>
            </a:extLst>
          </p:cNvPr>
          <p:cNvSpPr txBox="1"/>
          <p:nvPr/>
        </p:nvSpPr>
        <p:spPr>
          <a:xfrm>
            <a:off x="412812" y="957832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a=50</a:t>
            </a:r>
          </a:p>
          <a:p>
            <a:r>
              <a:rPr lang="zh-CN" altLang="en-US" sz="2400" dirty="0"/>
              <a:t>b=30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if a&gt;b:</a:t>
            </a:r>
          </a:p>
          <a:p>
            <a:r>
              <a:rPr lang="zh-CN" altLang="en-US" sz="2400" dirty="0"/>
              <a:t>    print (a,"is larger than",b)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elif a&lt;b:</a:t>
            </a:r>
          </a:p>
          <a:p>
            <a:r>
              <a:rPr lang="zh-CN" altLang="en-US" sz="2400" dirty="0"/>
              <a:t>    print(a, "is smaller than", b)</a:t>
            </a:r>
          </a:p>
          <a:p>
            <a:r>
              <a:rPr lang="zh-CN" altLang="en-US" sz="2400" b="1" dirty="0">
                <a:solidFill>
                  <a:srgbClr val="FF0000"/>
                </a:solidFill>
              </a:rPr>
              <a:t>else:</a:t>
            </a:r>
          </a:p>
          <a:p>
            <a:r>
              <a:rPr lang="zh-CN" altLang="en-US" sz="2400" dirty="0"/>
              <a:t>    print (a,"is equal to",b)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DFB2360-2205-42B5-A654-D11C3331C124}"/>
              </a:ext>
            </a:extLst>
          </p:cNvPr>
          <p:cNvSpPr txBox="1">
            <a:spLocks/>
          </p:cNvSpPr>
          <p:nvPr/>
        </p:nvSpPr>
        <p:spPr>
          <a:xfrm>
            <a:off x="363403" y="5535689"/>
            <a:ext cx="8700697" cy="5455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400" b="1" kern="0" dirty="0">
                <a:solidFill>
                  <a:srgbClr val="FF0000"/>
                </a:solidFill>
              </a:rPr>
              <a:t>Python </a:t>
            </a:r>
            <a:r>
              <a:rPr lang="zh-CN" altLang="en-US" sz="2400" b="1" kern="0" dirty="0">
                <a:solidFill>
                  <a:srgbClr val="FF0000"/>
                </a:solidFill>
              </a:rPr>
              <a:t>里没有 </a:t>
            </a:r>
            <a:r>
              <a:rPr lang="en-US" altLang="zh-CN" sz="2400" b="1" kern="0" dirty="0">
                <a:solidFill>
                  <a:srgbClr val="FF0000"/>
                </a:solidFill>
              </a:rPr>
              <a:t>“switch-case”</a:t>
            </a:r>
            <a:r>
              <a:rPr lang="zh-CN" altLang="en-US" sz="2400" b="1" kern="0" dirty="0">
                <a:solidFill>
                  <a:srgbClr val="FF0000"/>
                </a:solidFill>
              </a:rPr>
              <a:t> </a:t>
            </a:r>
            <a:endParaRPr lang="en-US" altLang="zh-CN" sz="2400" b="1" kern="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D25BCA-DBC1-4226-A5E4-75DC52A3618D}"/>
              </a:ext>
            </a:extLst>
          </p:cNvPr>
          <p:cNvSpPr txBox="1"/>
          <p:nvPr/>
        </p:nvSpPr>
        <p:spPr>
          <a:xfrm>
            <a:off x="5128335" y="941556"/>
            <a:ext cx="3784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if a</a:t>
            </a:r>
            <a:r>
              <a:rPr lang="en-US" altLang="zh-CN" sz="2400" b="1" dirty="0">
                <a:solidFill>
                  <a:srgbClr val="FF0000"/>
                </a:solidFill>
              </a:rPr>
              <a:t>==</a:t>
            </a:r>
            <a:r>
              <a:rPr lang="zh-CN" altLang="en-US" sz="2400" b="1" dirty="0">
                <a:solidFill>
                  <a:srgbClr val="FF0000"/>
                </a:solidFill>
              </a:rPr>
              <a:t>b:</a:t>
            </a:r>
          </a:p>
          <a:p>
            <a:r>
              <a:rPr lang="zh-CN" altLang="en-US" sz="2400" dirty="0"/>
              <a:t>    print (a,"is </a:t>
            </a:r>
            <a:r>
              <a:rPr lang="en-US" altLang="zh-CN" sz="2400" dirty="0"/>
              <a:t>equal to</a:t>
            </a:r>
            <a:r>
              <a:rPr lang="zh-CN" altLang="en-US" sz="2400" dirty="0"/>
              <a:t>",b)</a:t>
            </a:r>
          </a:p>
        </p:txBody>
      </p:sp>
    </p:spTree>
    <p:extLst>
      <p:ext uri="{BB962C8B-B14F-4D97-AF65-F5344CB8AC3E}">
        <p14:creationId xmlns:p14="http://schemas.microsoft.com/office/powerpoint/2010/main" val="469316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7C3FA35-09AB-4DA1-8ABF-4885FECD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8"/>
            <a:ext cx="8229600" cy="847725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循环</a:t>
            </a:r>
            <a:r>
              <a:rPr lang="en-US" altLang="zh-CN" dirty="0"/>
              <a:t>(for)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199975-3970-409D-A09E-1E3DC0F0FE6E}"/>
              </a:ext>
            </a:extLst>
          </p:cNvPr>
          <p:cNvSpPr txBox="1"/>
          <p:nvPr/>
        </p:nvSpPr>
        <p:spPr>
          <a:xfrm>
            <a:off x="221942" y="1632571"/>
            <a:ext cx="30761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total=0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for n in range (101):</a:t>
            </a:r>
          </a:p>
          <a:p>
            <a:r>
              <a:rPr lang="zh-CN" altLang="en-US" sz="2400" dirty="0"/>
              <a:t>    total=n+total</a:t>
            </a:r>
          </a:p>
          <a:p>
            <a:r>
              <a:rPr lang="zh-CN" altLang="en-US" sz="2400" dirty="0"/>
              <a:t>print (total)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D8290A-BD77-472F-8011-393DF8730043}"/>
              </a:ext>
            </a:extLst>
          </p:cNvPr>
          <p:cNvSpPr txBox="1"/>
          <p:nvPr/>
        </p:nvSpPr>
        <p:spPr>
          <a:xfrm>
            <a:off x="217502" y="1170896"/>
            <a:ext cx="2623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0+1+2+3….+100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3D7468-6B2D-4B30-8BA5-619D046216F3}"/>
              </a:ext>
            </a:extLst>
          </p:cNvPr>
          <p:cNvSpPr txBox="1"/>
          <p:nvPr/>
        </p:nvSpPr>
        <p:spPr>
          <a:xfrm>
            <a:off x="4551286" y="1660684"/>
            <a:ext cx="36161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total=0</a:t>
            </a:r>
          </a:p>
          <a:p>
            <a:r>
              <a:rPr lang="zh-CN" altLang="en-US" sz="2400" dirty="0"/>
              <a:t>for n in range </a:t>
            </a:r>
            <a:r>
              <a:rPr lang="zh-CN" altLang="en-US" sz="2400" dirty="0">
                <a:solidFill>
                  <a:srgbClr val="FF0000"/>
                </a:solidFill>
              </a:rPr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4,92,2</a:t>
            </a:r>
            <a:r>
              <a:rPr lang="zh-CN" altLang="en-US" sz="2400" dirty="0">
                <a:solidFill>
                  <a:srgbClr val="FF0000"/>
                </a:solidFill>
              </a:rPr>
              <a:t>): </a:t>
            </a:r>
          </a:p>
          <a:p>
            <a:r>
              <a:rPr lang="zh-CN" altLang="en-US" sz="2400" dirty="0"/>
              <a:t>    total=n+total</a:t>
            </a:r>
          </a:p>
          <a:p>
            <a:r>
              <a:rPr lang="zh-CN" altLang="en-US" sz="2400" dirty="0"/>
              <a:t>print (total)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35C327-CDC7-4F0C-BE6E-CFEEB16E26CC}"/>
              </a:ext>
            </a:extLst>
          </p:cNvPr>
          <p:cNvSpPr txBox="1"/>
          <p:nvPr/>
        </p:nvSpPr>
        <p:spPr>
          <a:xfrm>
            <a:off x="4586795" y="1199008"/>
            <a:ext cx="2623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4+6+8+10….+90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5057D5-5F01-412C-ACD8-43F9F536415B}"/>
              </a:ext>
            </a:extLst>
          </p:cNvPr>
          <p:cNvSpPr txBox="1"/>
          <p:nvPr/>
        </p:nvSpPr>
        <p:spPr>
          <a:xfrm>
            <a:off x="563732" y="3504004"/>
            <a:ext cx="205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 total=</a:t>
            </a:r>
            <a:r>
              <a:rPr lang="en-US" altLang="zh-CN" sz="1800" dirty="0"/>
              <a:t>0</a:t>
            </a:r>
            <a:r>
              <a:rPr lang="zh-CN" altLang="en-US" sz="1800" dirty="0"/>
              <a:t>+total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9BBAFD-64CD-40AF-A9B2-631114F28274}"/>
              </a:ext>
            </a:extLst>
          </p:cNvPr>
          <p:cNvSpPr txBox="1"/>
          <p:nvPr/>
        </p:nvSpPr>
        <p:spPr>
          <a:xfrm>
            <a:off x="538579" y="4064779"/>
            <a:ext cx="2037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 total=</a:t>
            </a:r>
            <a:r>
              <a:rPr lang="en-US" altLang="zh-CN" sz="1800" dirty="0"/>
              <a:t>1</a:t>
            </a:r>
            <a:r>
              <a:rPr lang="zh-CN" altLang="en-US" sz="1800" dirty="0"/>
              <a:t>+total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3B5B1C6-878C-4EAE-9EF8-EA95B01D2FA5}"/>
              </a:ext>
            </a:extLst>
          </p:cNvPr>
          <p:cNvSpPr txBox="1"/>
          <p:nvPr/>
        </p:nvSpPr>
        <p:spPr>
          <a:xfrm>
            <a:off x="557814" y="4625552"/>
            <a:ext cx="2037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 total=</a:t>
            </a:r>
            <a:r>
              <a:rPr lang="en-US" altLang="zh-CN" sz="1800" dirty="0"/>
              <a:t>2</a:t>
            </a:r>
            <a:r>
              <a:rPr lang="zh-CN" altLang="en-US" sz="1800" dirty="0"/>
              <a:t>+total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2FEC221-416C-470A-AF7B-A95E791636C4}"/>
              </a:ext>
            </a:extLst>
          </p:cNvPr>
          <p:cNvSpPr txBox="1"/>
          <p:nvPr/>
        </p:nvSpPr>
        <p:spPr>
          <a:xfrm>
            <a:off x="475449" y="5868229"/>
            <a:ext cx="1695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total=</a:t>
            </a:r>
            <a:r>
              <a:rPr lang="en-US" altLang="zh-CN" sz="1800" dirty="0"/>
              <a:t>100</a:t>
            </a:r>
            <a:r>
              <a:rPr lang="zh-CN" altLang="en-US" sz="1800" dirty="0"/>
              <a:t>+total</a:t>
            </a:r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78C2EF8-2C69-43D0-B758-2EFC1774AE0B}"/>
              </a:ext>
            </a:extLst>
          </p:cNvPr>
          <p:cNvSpPr/>
          <p:nvPr/>
        </p:nvSpPr>
        <p:spPr>
          <a:xfrm>
            <a:off x="1091954" y="3826277"/>
            <a:ext cx="230819" cy="292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8D89357D-FBF8-46FB-977D-1D1AA02BD12F}"/>
              </a:ext>
            </a:extLst>
          </p:cNvPr>
          <p:cNvSpPr/>
          <p:nvPr/>
        </p:nvSpPr>
        <p:spPr>
          <a:xfrm>
            <a:off x="1093434" y="4404806"/>
            <a:ext cx="230819" cy="292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7AB3C26F-BF61-4BF4-8B11-C29DE511C0AA}"/>
              </a:ext>
            </a:extLst>
          </p:cNvPr>
          <p:cNvSpPr/>
          <p:nvPr/>
        </p:nvSpPr>
        <p:spPr>
          <a:xfrm>
            <a:off x="1103791" y="4992212"/>
            <a:ext cx="230819" cy="292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DCBB21AA-6007-4A4E-8FF2-D9E0088CB95C}"/>
              </a:ext>
            </a:extLst>
          </p:cNvPr>
          <p:cNvSpPr/>
          <p:nvPr/>
        </p:nvSpPr>
        <p:spPr>
          <a:xfrm>
            <a:off x="1107786" y="5597373"/>
            <a:ext cx="230819" cy="2929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BD58C4-F506-4694-83D5-02C3EFA70361}"/>
              </a:ext>
            </a:extLst>
          </p:cNvPr>
          <p:cNvSpPr txBox="1"/>
          <p:nvPr/>
        </p:nvSpPr>
        <p:spPr>
          <a:xfrm>
            <a:off x="4572000" y="4107368"/>
            <a:ext cx="457200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name_list=['张三','李四','王二']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for name </a:t>
            </a:r>
            <a:r>
              <a:rPr lang="zh-CN" altLang="en-US" sz="2400" dirty="0">
                <a:solidFill>
                  <a:srgbClr val="FF0000"/>
                </a:solidFill>
              </a:rPr>
              <a:t>in name_list</a:t>
            </a:r>
            <a:r>
              <a:rPr lang="zh-CN" altLang="en-US" sz="2400" dirty="0"/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    print (name)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45E5B514-9E3D-4698-87C3-8B991DAE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715" y="3652669"/>
            <a:ext cx="4455405" cy="1081891"/>
          </a:xfr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zh-CN" altLang="en-US" dirty="0"/>
              <a:t>利用列表元素进行</a:t>
            </a:r>
            <a:r>
              <a:rPr lang="en-US" altLang="zh-CN" dirty="0"/>
              <a:t>for </a:t>
            </a:r>
            <a:r>
              <a:rPr lang="zh-CN" altLang="en-US" dirty="0"/>
              <a:t>循环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2436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7C3FA35-09AB-4DA1-8ABF-4885FECD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8"/>
            <a:ext cx="8229600" cy="847725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循环</a:t>
            </a:r>
            <a:r>
              <a:rPr lang="en-US" altLang="zh-CN" dirty="0"/>
              <a:t>(while)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44ABC45-62F5-40DB-A3D9-EE0C2D799E30}"/>
              </a:ext>
            </a:extLst>
          </p:cNvPr>
          <p:cNvSpPr txBox="1"/>
          <p:nvPr/>
        </p:nvSpPr>
        <p:spPr>
          <a:xfrm>
            <a:off x="345440" y="1450816"/>
            <a:ext cx="37388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total=0</a:t>
            </a:r>
          </a:p>
          <a:p>
            <a:r>
              <a:rPr lang="zh-CN" altLang="en-US" sz="2400" dirty="0"/>
              <a:t>n=0</a:t>
            </a:r>
          </a:p>
          <a:p>
            <a:r>
              <a:rPr lang="zh-CN" altLang="en-US" sz="2400" dirty="0"/>
              <a:t>while (</a:t>
            </a:r>
            <a:r>
              <a:rPr lang="zh-CN" altLang="en-US" sz="2400" b="1" dirty="0">
                <a:solidFill>
                  <a:srgbClr val="FF0000"/>
                </a:solidFill>
              </a:rPr>
              <a:t>n&lt;101</a:t>
            </a:r>
            <a:r>
              <a:rPr lang="zh-CN" altLang="en-US" sz="2400" dirty="0"/>
              <a:t>):</a:t>
            </a:r>
          </a:p>
          <a:p>
            <a:r>
              <a:rPr lang="zh-CN" altLang="en-US" sz="2400" dirty="0"/>
              <a:t>    total=n+total</a:t>
            </a:r>
          </a:p>
          <a:p>
            <a:r>
              <a:rPr lang="zh-CN" altLang="en-US" sz="2400" dirty="0"/>
              <a:t>    n=n+1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F3091E2-A0D6-4E3F-966B-5CA28178EDC0}"/>
              </a:ext>
            </a:extLst>
          </p:cNvPr>
          <p:cNvSpPr txBox="1"/>
          <p:nvPr/>
        </p:nvSpPr>
        <p:spPr>
          <a:xfrm>
            <a:off x="288622" y="988016"/>
            <a:ext cx="2623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0+1+2+3….+100</a:t>
            </a:r>
            <a:endParaRPr lang="zh-CN" altLang="en-US" sz="24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63D130C-F3D9-44F4-A5FB-3BA791F39EEF}"/>
              </a:ext>
            </a:extLst>
          </p:cNvPr>
          <p:cNvGrpSpPr/>
          <p:nvPr/>
        </p:nvGrpSpPr>
        <p:grpSpPr>
          <a:xfrm>
            <a:off x="3129280" y="1685364"/>
            <a:ext cx="1584960" cy="950427"/>
            <a:chOff x="0" y="3656404"/>
            <a:chExt cx="1584960" cy="950427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C5057D5-5F01-412C-ACD8-43F9F536415B}"/>
                </a:ext>
              </a:extLst>
            </p:cNvPr>
            <p:cNvSpPr txBox="1"/>
            <p:nvPr/>
          </p:nvSpPr>
          <p:spPr>
            <a:xfrm>
              <a:off x="0" y="3940884"/>
              <a:ext cx="1584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/>
                <a:t> total=</a:t>
              </a:r>
              <a:r>
                <a:rPr lang="en-US" altLang="zh-CN" sz="1800" dirty="0"/>
                <a:t>0</a:t>
              </a:r>
              <a:r>
                <a:rPr lang="zh-CN" altLang="en-US" sz="1800" dirty="0"/>
                <a:t>+total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89BBAFD-64CD-40AF-A9B2-631114F28274}"/>
                </a:ext>
              </a:extLst>
            </p:cNvPr>
            <p:cNvSpPr txBox="1"/>
            <p:nvPr/>
          </p:nvSpPr>
          <p:spPr>
            <a:xfrm>
              <a:off x="96767" y="4237499"/>
              <a:ext cx="9244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n=0+1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4BC3629-C750-4B00-9189-024E3F203E28}"/>
                </a:ext>
              </a:extLst>
            </p:cNvPr>
            <p:cNvSpPr txBox="1"/>
            <p:nvPr/>
          </p:nvSpPr>
          <p:spPr>
            <a:xfrm>
              <a:off x="91440" y="3656404"/>
              <a:ext cx="10618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0&lt;101 ?</a:t>
              </a:r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7A517A8-499C-4026-9A21-193E826A57D2}"/>
              </a:ext>
            </a:extLst>
          </p:cNvPr>
          <p:cNvGrpSpPr/>
          <p:nvPr/>
        </p:nvGrpSpPr>
        <p:grpSpPr>
          <a:xfrm>
            <a:off x="4830932" y="1675204"/>
            <a:ext cx="1590188" cy="950427"/>
            <a:chOff x="1925172" y="3595444"/>
            <a:chExt cx="1590188" cy="95042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C9068F4-160F-4AFC-BD17-75AE854DA8F0}"/>
                </a:ext>
              </a:extLst>
            </p:cNvPr>
            <p:cNvSpPr txBox="1"/>
            <p:nvPr/>
          </p:nvSpPr>
          <p:spPr>
            <a:xfrm>
              <a:off x="1925172" y="3879924"/>
              <a:ext cx="15901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/>
                <a:t> total=</a:t>
              </a:r>
              <a:r>
                <a:rPr lang="en-US" altLang="zh-CN" sz="1800" dirty="0"/>
                <a:t>1</a:t>
              </a:r>
              <a:r>
                <a:rPr lang="zh-CN" altLang="en-US" sz="1800" dirty="0"/>
                <a:t>+total</a:t>
              </a:r>
              <a:endParaRPr lang="zh-CN" altLang="en-US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902B04F-162D-4EAE-A34C-FEE2F3E0953F}"/>
                </a:ext>
              </a:extLst>
            </p:cNvPr>
            <p:cNvSpPr txBox="1"/>
            <p:nvPr/>
          </p:nvSpPr>
          <p:spPr>
            <a:xfrm>
              <a:off x="2021939" y="4176539"/>
              <a:ext cx="9244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n=1+1</a:t>
              </a:r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98ED890-3E80-41B5-8CC8-4CE428A75CE1}"/>
                </a:ext>
              </a:extLst>
            </p:cNvPr>
            <p:cNvSpPr txBox="1"/>
            <p:nvPr/>
          </p:nvSpPr>
          <p:spPr>
            <a:xfrm>
              <a:off x="2016612" y="3595444"/>
              <a:ext cx="10618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1&lt;101 ?</a:t>
              </a:r>
              <a:endParaRPr lang="zh-CN" altLang="en-US" dirty="0"/>
            </a:p>
          </p:txBody>
        </p:sp>
      </p:grpSp>
      <p:sp>
        <p:nvSpPr>
          <p:cNvPr id="4" name="箭头: 右 3">
            <a:extLst>
              <a:ext uri="{FF2B5EF4-FFF2-40B4-BE49-F238E27FC236}">
                <a16:creationId xmlns:a16="http://schemas.microsoft.com/office/drawing/2014/main" id="{EE03FA2A-A275-4280-9958-5917F34B77FB}"/>
              </a:ext>
            </a:extLst>
          </p:cNvPr>
          <p:cNvSpPr/>
          <p:nvPr/>
        </p:nvSpPr>
        <p:spPr>
          <a:xfrm>
            <a:off x="4612640" y="1991360"/>
            <a:ext cx="294640" cy="28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A10955-D290-49A3-9B96-68D90FF4D576}"/>
              </a:ext>
            </a:extLst>
          </p:cNvPr>
          <p:cNvSpPr txBox="1"/>
          <p:nvPr/>
        </p:nvSpPr>
        <p:spPr>
          <a:xfrm>
            <a:off x="6664960" y="1827604"/>
            <a:ext cx="2722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101&lt;101 ?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不满足条件终止循环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BF3C37D6-D2D8-4834-B170-6306556DBE68}"/>
              </a:ext>
            </a:extLst>
          </p:cNvPr>
          <p:cNvSpPr/>
          <p:nvPr/>
        </p:nvSpPr>
        <p:spPr>
          <a:xfrm>
            <a:off x="6319520" y="2042160"/>
            <a:ext cx="294640" cy="284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D02F3738-126B-42A7-A3C5-0DA4486823F1}"/>
              </a:ext>
            </a:extLst>
          </p:cNvPr>
          <p:cNvSpPr txBox="1">
            <a:spLocks/>
          </p:cNvSpPr>
          <p:nvPr/>
        </p:nvSpPr>
        <p:spPr>
          <a:xfrm>
            <a:off x="152400" y="3414323"/>
            <a:ext cx="8991600" cy="5603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1" kern="0" dirty="0"/>
              <a:t>for: </a:t>
            </a:r>
            <a:r>
              <a:rPr lang="zh-CN" altLang="en-US" sz="2400" b="1" kern="0" dirty="0"/>
              <a:t>预设循环范围；   </a:t>
            </a:r>
            <a:r>
              <a:rPr lang="en-US" altLang="zh-CN" sz="2400" b="1" kern="0" dirty="0"/>
              <a:t>while: </a:t>
            </a:r>
            <a:r>
              <a:rPr lang="zh-CN" altLang="en-US" sz="2400" b="1" kern="0" dirty="0"/>
              <a:t>每次循环判断条件是否成立</a:t>
            </a:r>
            <a:endParaRPr lang="en-US" altLang="zh-CN" sz="2400" b="1" kern="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E7FA7F5-11C9-4AD9-8E51-6F0B8EBD8755}"/>
              </a:ext>
            </a:extLst>
          </p:cNvPr>
          <p:cNvSpPr txBox="1"/>
          <p:nvPr/>
        </p:nvSpPr>
        <p:spPr>
          <a:xfrm>
            <a:off x="264160" y="4117598"/>
            <a:ext cx="3403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while (n&lt;101):</a:t>
            </a:r>
          </a:p>
          <a:p>
            <a:r>
              <a:rPr lang="zh-CN" altLang="en-US" sz="2400" dirty="0"/>
              <a:t>    total=n+total</a:t>
            </a:r>
          </a:p>
          <a:p>
            <a:r>
              <a:rPr lang="zh-CN" altLang="en-US" sz="2400" dirty="0"/>
              <a:t>    n=n+1</a:t>
            </a:r>
          </a:p>
          <a:p>
            <a:r>
              <a:rPr lang="zh-CN" altLang="en-US" sz="2400" dirty="0"/>
              <a:t>    if n ==11:</a:t>
            </a:r>
          </a:p>
          <a:p>
            <a:r>
              <a:rPr lang="zh-CN" altLang="en-US" sz="2400" dirty="0"/>
              <a:t>        </a:t>
            </a:r>
            <a:r>
              <a:rPr lang="zh-CN" altLang="en-US" sz="2400" b="1" dirty="0">
                <a:solidFill>
                  <a:srgbClr val="FF0000"/>
                </a:solidFill>
              </a:rPr>
              <a:t>break</a:t>
            </a:r>
          </a:p>
        </p:txBody>
      </p: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4D63922F-0125-40AF-9E6C-C6BD731ADE11}"/>
              </a:ext>
            </a:extLst>
          </p:cNvPr>
          <p:cNvSpPr txBox="1">
            <a:spLocks/>
          </p:cNvSpPr>
          <p:nvPr/>
        </p:nvSpPr>
        <p:spPr>
          <a:xfrm>
            <a:off x="2743200" y="4176323"/>
            <a:ext cx="6400800" cy="5603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1" kern="0" dirty="0"/>
              <a:t>break </a:t>
            </a:r>
            <a:r>
              <a:rPr lang="zh-CN" altLang="en-US" sz="2400" b="1" kern="0" dirty="0"/>
              <a:t>：中断并跳出循环</a:t>
            </a:r>
            <a:endParaRPr lang="en-US" altLang="zh-CN" sz="2400" b="1" kern="0" dirty="0"/>
          </a:p>
          <a:p>
            <a:r>
              <a:rPr lang="en-US" altLang="zh-CN" sz="2400" b="1" kern="0" dirty="0"/>
              <a:t>Continue</a:t>
            </a:r>
            <a:r>
              <a:rPr lang="zh-CN" altLang="en-US" sz="2400" b="1" kern="0" dirty="0"/>
              <a:t>：中断本次，直接进入下次循环</a:t>
            </a:r>
            <a:endParaRPr lang="en-US" altLang="zh-CN" sz="2400" b="1" kern="0" dirty="0"/>
          </a:p>
        </p:txBody>
      </p:sp>
    </p:spTree>
    <p:extLst>
      <p:ext uri="{BB962C8B-B14F-4D97-AF65-F5344CB8AC3E}">
        <p14:creationId xmlns:p14="http://schemas.microsoft.com/office/powerpoint/2010/main" val="2688378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84729BE-426D-4E0F-8DD2-DDA2A5BF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5C0D37-3EBD-405E-8202-EACD7B635C8B}"/>
              </a:ext>
            </a:extLst>
          </p:cNvPr>
          <p:cNvSpPr txBox="1"/>
          <p:nvPr/>
        </p:nvSpPr>
        <p:spPr>
          <a:xfrm>
            <a:off x="284480" y="1244938"/>
            <a:ext cx="53746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def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7030A0"/>
                </a:solidFill>
              </a:rPr>
              <a:t>x, a=2,b=1,c=1</a:t>
            </a:r>
            <a:r>
              <a:rPr lang="en-US" altLang="zh-CN" sz="2400" dirty="0"/>
              <a:t>):</a:t>
            </a:r>
          </a:p>
          <a:p>
            <a:r>
              <a:rPr lang="en-US" altLang="zh-CN" sz="2400" dirty="0"/>
              <a:t>    y=a*x**2+b*</a:t>
            </a:r>
            <a:r>
              <a:rPr lang="en-US" altLang="zh-CN" sz="2400" dirty="0" err="1"/>
              <a:t>x+c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0000FF"/>
                </a:solidFill>
              </a:rPr>
              <a:t>return</a:t>
            </a:r>
            <a:r>
              <a:rPr lang="en-US" altLang="zh-CN" sz="2400" dirty="0"/>
              <a:t> y</a:t>
            </a:r>
          </a:p>
          <a:p>
            <a:endParaRPr lang="en-US" altLang="zh-CN" sz="2400" dirty="0"/>
          </a:p>
          <a:p>
            <a:r>
              <a:rPr lang="en-US" altLang="zh-CN" sz="2400" dirty="0"/>
              <a:t>x=5</a:t>
            </a:r>
          </a:p>
          <a:p>
            <a:r>
              <a:rPr lang="en-US" altLang="zh-CN" sz="2400" dirty="0"/>
              <a:t>y1=function(x) </a:t>
            </a:r>
            <a:r>
              <a:rPr lang="zh-CN" altLang="en-US" sz="2400" dirty="0"/>
              <a:t>或 </a:t>
            </a:r>
            <a:r>
              <a:rPr lang="en-US" altLang="zh-CN" sz="2400" dirty="0"/>
              <a:t>y1=function(</a:t>
            </a:r>
            <a:r>
              <a:rPr lang="en-US" altLang="zh-CN" sz="2400" dirty="0" err="1"/>
              <a:t>x,b</a:t>
            </a:r>
            <a:r>
              <a:rPr lang="en-US" altLang="zh-CN" sz="2400" dirty="0"/>
              <a:t>=2)</a:t>
            </a:r>
          </a:p>
          <a:p>
            <a:r>
              <a:rPr lang="en-US" altLang="zh-CN" sz="2400" dirty="0"/>
              <a:t>print (y1)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99840B-D898-47C5-B224-3FCD8A4A6007}"/>
              </a:ext>
            </a:extLst>
          </p:cNvPr>
          <p:cNvSpPr txBox="1"/>
          <p:nvPr/>
        </p:nvSpPr>
        <p:spPr>
          <a:xfrm>
            <a:off x="5506720" y="1486654"/>
            <a:ext cx="2621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y=ax²+bx+c</a:t>
            </a:r>
            <a:endParaRPr lang="zh-CN" altLang="en-US" sz="2800" dirty="0"/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AEEE3041-4FDF-4CF8-92C1-E0509B92F99F}"/>
              </a:ext>
            </a:extLst>
          </p:cNvPr>
          <p:cNvSpPr/>
          <p:nvPr/>
        </p:nvSpPr>
        <p:spPr>
          <a:xfrm>
            <a:off x="4409440" y="1402080"/>
            <a:ext cx="254000" cy="8636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9512C2-47E4-4A38-9688-F51656E2ACFB}"/>
              </a:ext>
            </a:extLst>
          </p:cNvPr>
          <p:cNvSpPr txBox="1"/>
          <p:nvPr/>
        </p:nvSpPr>
        <p:spPr>
          <a:xfrm>
            <a:off x="4663440" y="1415534"/>
            <a:ext cx="822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函数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定义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92672BD-9EB4-43B4-8FFB-2AFF5DF194D2}"/>
              </a:ext>
            </a:extLst>
          </p:cNvPr>
          <p:cNvSpPr txBox="1"/>
          <p:nvPr/>
        </p:nvSpPr>
        <p:spPr>
          <a:xfrm>
            <a:off x="5283200" y="3081774"/>
            <a:ext cx="1554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函数调用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3EC634B8-B41D-4AB1-AD7E-88AFE6BBD8DC}"/>
              </a:ext>
            </a:extLst>
          </p:cNvPr>
          <p:cNvSpPr txBox="1">
            <a:spLocks/>
          </p:cNvSpPr>
          <p:nvPr/>
        </p:nvSpPr>
        <p:spPr>
          <a:xfrm>
            <a:off x="345440" y="4186483"/>
            <a:ext cx="8138160" cy="119831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dirty="0"/>
              <a:t>函数是指一段“相同功能，可调参数”的程序段</a:t>
            </a:r>
            <a:endParaRPr lang="en-US" altLang="zh-CN" sz="2800" dirty="0"/>
          </a:p>
          <a:p>
            <a:r>
              <a:rPr lang="zh-CN" altLang="en-US" sz="2800" dirty="0"/>
              <a:t>预定义</a:t>
            </a:r>
            <a:r>
              <a:rPr lang="en-US" altLang="zh-CN" sz="2800" dirty="0">
                <a:sym typeface="Wingdings" panose="05000000000000000000" pitchFamily="2" charset="2"/>
              </a:rPr>
              <a:t> </a:t>
            </a:r>
            <a:r>
              <a:rPr lang="zh-CN" altLang="en-US" sz="2800" dirty="0">
                <a:sym typeface="Wingdings" panose="05000000000000000000" pitchFamily="2" charset="2"/>
              </a:rPr>
              <a:t>调用</a:t>
            </a:r>
            <a:endParaRPr lang="en-US" altLang="zh-CN" sz="4000" b="1" kern="0" dirty="0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3E8DAC81-D646-45CD-B4C2-135B8388DD04}"/>
              </a:ext>
            </a:extLst>
          </p:cNvPr>
          <p:cNvSpPr txBox="1">
            <a:spLocks/>
          </p:cNvSpPr>
          <p:nvPr/>
        </p:nvSpPr>
        <p:spPr>
          <a:xfrm>
            <a:off x="353243" y="5312169"/>
            <a:ext cx="8700697" cy="5455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400" b="1" kern="0" dirty="0">
                <a:solidFill>
                  <a:srgbClr val="FF0000"/>
                </a:solidFill>
              </a:rPr>
              <a:t>Python </a:t>
            </a:r>
            <a:r>
              <a:rPr lang="zh-CN" altLang="en-US" sz="2400" b="1" kern="0" dirty="0">
                <a:solidFill>
                  <a:srgbClr val="FF0000"/>
                </a:solidFill>
              </a:rPr>
              <a:t>有很多自带函数，大家自行学习</a:t>
            </a:r>
            <a:endParaRPr lang="en-US" altLang="zh-CN" sz="2400" b="1" kern="0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034E82-21B8-4CCD-9205-7E7922B74601}"/>
              </a:ext>
            </a:extLst>
          </p:cNvPr>
          <p:cNvSpPr txBox="1"/>
          <p:nvPr/>
        </p:nvSpPr>
        <p:spPr>
          <a:xfrm>
            <a:off x="2865120" y="93472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</a:rPr>
              <a:t>参数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DEB39-A4D7-41E9-9155-DA606B097C45}"/>
              </a:ext>
            </a:extLst>
          </p:cNvPr>
          <p:cNvSpPr txBox="1"/>
          <p:nvPr/>
        </p:nvSpPr>
        <p:spPr>
          <a:xfrm>
            <a:off x="934720" y="9347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函数名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4DB5A5-1AE6-47E7-A435-BEBF8503A8A4}"/>
              </a:ext>
            </a:extLst>
          </p:cNvPr>
          <p:cNvSpPr txBox="1"/>
          <p:nvPr/>
        </p:nvSpPr>
        <p:spPr>
          <a:xfrm>
            <a:off x="1473200" y="5808395"/>
            <a:ext cx="6482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https://docs.python.org/zh-cn/3/library/functions.html</a:t>
            </a:r>
          </a:p>
        </p:txBody>
      </p:sp>
    </p:spTree>
    <p:extLst>
      <p:ext uri="{BB962C8B-B14F-4D97-AF65-F5344CB8AC3E}">
        <p14:creationId xmlns:p14="http://schemas.microsoft.com/office/powerpoint/2010/main" val="2650110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C3A4BD90-36DE-42B0-9B2D-E39180E40C93}"/>
              </a:ext>
            </a:extLst>
          </p:cNvPr>
          <p:cNvSpPr txBox="1"/>
          <p:nvPr/>
        </p:nvSpPr>
        <p:spPr>
          <a:xfrm>
            <a:off x="3893820" y="274886"/>
            <a:ext cx="47320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class Dog():</a:t>
            </a:r>
          </a:p>
          <a:p>
            <a:r>
              <a:rPr lang="zh-CN" altLang="en-US" dirty="0"/>
              <a:t>    def __init__(self,breed,color,name,age):</a:t>
            </a:r>
          </a:p>
          <a:p>
            <a:r>
              <a:rPr lang="zh-CN" altLang="en-US" dirty="0"/>
              <a:t>        self.breed=breed</a:t>
            </a:r>
          </a:p>
          <a:p>
            <a:r>
              <a:rPr lang="zh-CN" altLang="en-US" dirty="0"/>
              <a:t>        self.color=color</a:t>
            </a:r>
          </a:p>
          <a:p>
            <a:r>
              <a:rPr lang="zh-CN" altLang="en-US" dirty="0"/>
              <a:t>        self.name =name</a:t>
            </a:r>
          </a:p>
          <a:p>
            <a:r>
              <a:rPr lang="zh-CN" altLang="en-US" dirty="0"/>
              <a:t>        self.age = age</a:t>
            </a:r>
          </a:p>
          <a:p>
            <a:endParaRPr lang="zh-CN" altLang="en-US" dirty="0"/>
          </a:p>
          <a:p>
            <a:r>
              <a:rPr lang="zh-CN" altLang="en-US" dirty="0"/>
              <a:t>    def sit(self):</a:t>
            </a:r>
          </a:p>
          <a:p>
            <a:r>
              <a:rPr lang="zh-CN" altLang="en-US" dirty="0"/>
              <a:t>        """蹲下"""</a:t>
            </a:r>
          </a:p>
          <a:p>
            <a:r>
              <a:rPr lang="zh-CN" altLang="en-US" dirty="0"/>
              <a:t>        print(self.name + " is now sitting.")</a:t>
            </a:r>
          </a:p>
          <a:p>
            <a:endParaRPr lang="zh-CN" altLang="en-US" dirty="0"/>
          </a:p>
          <a:p>
            <a:r>
              <a:rPr lang="zh-CN" altLang="en-US" dirty="0"/>
              <a:t>    def roll_over(self):</a:t>
            </a:r>
          </a:p>
          <a:p>
            <a:r>
              <a:rPr lang="zh-CN" altLang="en-US" dirty="0"/>
              <a:t>        """打滚"""</a:t>
            </a:r>
          </a:p>
          <a:p>
            <a:r>
              <a:rPr lang="zh-CN" altLang="en-US" dirty="0"/>
              <a:t>        print(self.name + " rolled over!")</a:t>
            </a:r>
          </a:p>
          <a:p>
            <a:endParaRPr lang="zh-CN" altLang="en-US" dirty="0"/>
          </a:p>
          <a:p>
            <a:r>
              <a:rPr lang="zh-CN" altLang="en-US" b="1" dirty="0">
                <a:solidFill>
                  <a:srgbClr val="FF0000"/>
                </a:solidFill>
              </a:rPr>
              <a:t>My_Dog1=Dog('柯基','黑色','puppy','3')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My_Dog2=Dog('约克夏','白色','</a:t>
            </a:r>
            <a:r>
              <a:rPr lang="en-US" altLang="zh-CN" b="1" dirty="0">
                <a:solidFill>
                  <a:srgbClr val="FF0000"/>
                </a:solidFill>
              </a:rPr>
              <a:t>candy</a:t>
            </a:r>
            <a:r>
              <a:rPr lang="zh-CN" altLang="en-US" b="1" dirty="0">
                <a:solidFill>
                  <a:srgbClr val="FF0000"/>
                </a:solidFill>
              </a:rPr>
              <a:t>','2.5')</a:t>
            </a:r>
          </a:p>
          <a:p>
            <a:r>
              <a:rPr lang="zh-CN" altLang="en-US" dirty="0"/>
              <a:t>print (My_Dog1.breed)</a:t>
            </a:r>
          </a:p>
          <a:p>
            <a:r>
              <a:rPr lang="zh-CN" altLang="en-US" dirty="0"/>
              <a:t>print (My_Dog2.name)</a:t>
            </a:r>
          </a:p>
          <a:p>
            <a:r>
              <a:rPr lang="zh-CN" altLang="en-US" dirty="0"/>
              <a:t>My_Dog1.sit()</a:t>
            </a:r>
          </a:p>
          <a:p>
            <a:r>
              <a:rPr lang="zh-CN" altLang="en-US" dirty="0"/>
              <a:t>My_Dog2.roll_over()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3DE8226-C65C-4F32-8DE1-C743A806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8"/>
            <a:ext cx="2753360" cy="847725"/>
          </a:xfrm>
        </p:spPr>
        <p:txBody>
          <a:bodyPr vert="horz" wrap="square" lIns="91440" tIns="45720" rIns="91440" bIns="45720" anchor="t"/>
          <a:lstStyle/>
          <a:p>
            <a:r>
              <a:rPr lang="zh-CN" altLang="en-US" dirty="0"/>
              <a:t>类和函数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DF7EEB-9ACF-4550-838E-67226BF5F3E5}"/>
              </a:ext>
            </a:extLst>
          </p:cNvPr>
          <p:cNvSpPr txBox="1"/>
          <p:nvPr/>
        </p:nvSpPr>
        <p:spPr>
          <a:xfrm>
            <a:off x="936567" y="1131454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0000FF"/>
                </a:solidFill>
              </a:rPr>
              <a:t>狗</a:t>
            </a:r>
            <a:r>
              <a:rPr lang="en-US" altLang="zh-CN" sz="4800" b="1" dirty="0">
                <a:solidFill>
                  <a:srgbClr val="0000FF"/>
                </a:solidFill>
              </a:rPr>
              <a:t>(</a:t>
            </a:r>
            <a:r>
              <a:rPr lang="zh-CN" altLang="en-US" sz="4800" b="1" dirty="0">
                <a:solidFill>
                  <a:srgbClr val="0000FF"/>
                </a:solidFill>
              </a:rPr>
              <a:t>抽象</a:t>
            </a:r>
            <a:r>
              <a:rPr lang="en-US" altLang="zh-CN" sz="4800" b="1" dirty="0">
                <a:solidFill>
                  <a:srgbClr val="0000FF"/>
                </a:solidFill>
              </a:rPr>
              <a:t>)</a:t>
            </a:r>
            <a:endParaRPr lang="zh-CN" altLang="en-US" sz="4800" b="1" dirty="0">
              <a:solidFill>
                <a:srgbClr val="0000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C7AFEB-37CA-47A2-A5BB-B280DD3E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" y="2782570"/>
            <a:ext cx="2227811" cy="12539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F348D8-580B-4592-BE34-257F7E806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9" y="4194694"/>
            <a:ext cx="1831571" cy="13736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5AE2A2-8C69-4085-9E59-2B5BEA970C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91" y="2814611"/>
            <a:ext cx="1142135" cy="12595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2D3E61-507E-4A2E-8F85-AF1793265A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9" y="4218246"/>
            <a:ext cx="1335579" cy="1335579"/>
          </a:xfrm>
          <a:prstGeom prst="rect">
            <a:avLst/>
          </a:prstGeom>
        </p:spPr>
      </p:pic>
      <p:sp>
        <p:nvSpPr>
          <p:cNvPr id="13" name="箭头: 下 12">
            <a:extLst>
              <a:ext uri="{FF2B5EF4-FFF2-40B4-BE49-F238E27FC236}">
                <a16:creationId xmlns:a16="http://schemas.microsoft.com/office/drawing/2014/main" id="{A0CFB73E-B3DF-4CD0-89D0-99DB310BBA85}"/>
              </a:ext>
            </a:extLst>
          </p:cNvPr>
          <p:cNvSpPr/>
          <p:nvPr/>
        </p:nvSpPr>
        <p:spPr>
          <a:xfrm>
            <a:off x="1801092" y="1995979"/>
            <a:ext cx="598516" cy="6317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F9681F-22A2-4C63-B1C2-C9494F7841DA}"/>
              </a:ext>
            </a:extLst>
          </p:cNvPr>
          <p:cNvSpPr txBox="1"/>
          <p:nvPr/>
        </p:nvSpPr>
        <p:spPr>
          <a:xfrm>
            <a:off x="1378064" y="5439294"/>
            <a:ext cx="1422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</a:rPr>
              <a:t>具体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3D22071E-EDAC-4B56-BEB3-C933CEDC647B}"/>
              </a:ext>
            </a:extLst>
          </p:cNvPr>
          <p:cNvSpPr/>
          <p:nvPr/>
        </p:nvSpPr>
        <p:spPr>
          <a:xfrm>
            <a:off x="8178800" y="436880"/>
            <a:ext cx="223520" cy="377952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4B3096-99AE-4F76-BF4F-2E3F61E2D3A9}"/>
              </a:ext>
            </a:extLst>
          </p:cNvPr>
          <p:cNvSpPr txBox="1"/>
          <p:nvPr/>
        </p:nvSpPr>
        <p:spPr>
          <a:xfrm>
            <a:off x="8340575" y="1971040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</a:rPr>
              <a:t>类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0000FF"/>
                </a:solidFill>
              </a:rPr>
              <a:t>定义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1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类</a:t>
            </a:r>
            <a:r>
              <a:rPr lang="en-US" altLang="zh-CN" dirty="0"/>
              <a:t>(class)</a:t>
            </a:r>
            <a:endParaRPr lang="zh-CN" altLang="en-US" dirty="0"/>
          </a:p>
        </p:txBody>
      </p:sp>
      <p:sp>
        <p:nvSpPr>
          <p:cNvPr id="1048682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>
            <a:normAutofit/>
          </a:bodyPr>
          <a:lstStyle/>
          <a:p>
            <a:r>
              <a:rPr lang="zh-CN" altLang="en-US" dirty="0"/>
              <a:t>类简单看做是数据以及由存取、操作这些数据的方法所组成的一个集合</a:t>
            </a:r>
            <a:endParaRPr lang="en-US" altLang="zh-CN" dirty="0"/>
          </a:p>
          <a:p>
            <a:r>
              <a:rPr lang="zh-CN" altLang="en-US" dirty="0"/>
              <a:t>类的优点：</a:t>
            </a:r>
            <a:endParaRPr lang="en-US" altLang="zh-CN" dirty="0"/>
          </a:p>
          <a:p>
            <a:pPr lvl="1"/>
            <a:r>
              <a:rPr lang="zh-CN" altLang="en-US" dirty="0"/>
              <a:t>类对象是多态的：也就是多种形态，这意味着我们可以对不同的类对象使用同样的操作方法，而不需要额外写代码。</a:t>
            </a:r>
            <a:endParaRPr lang="en-US" altLang="zh-CN" dirty="0"/>
          </a:p>
          <a:p>
            <a:pPr lvl="1"/>
            <a:r>
              <a:rPr lang="zh-CN" altLang="en-US" dirty="0"/>
              <a:t>类的封装：封装之后，可以直接调用类的对象，来操作内部的一些类方法，不需要让使用者看到代码工作的细节。</a:t>
            </a:r>
            <a:endParaRPr lang="en-US" altLang="zh-CN" dirty="0"/>
          </a:p>
          <a:p>
            <a:pPr lvl="1"/>
            <a:r>
              <a:rPr lang="zh-CN" altLang="en-US" dirty="0"/>
              <a:t>类的继承：类可以从其它类或者元类中继承它们的方法，直接使用。</a:t>
            </a:r>
          </a:p>
        </p:txBody>
      </p:sp>
    </p:spTree>
    <p:extLst>
      <p:ext uri="{BB962C8B-B14F-4D97-AF65-F5344CB8AC3E}">
        <p14:creationId xmlns:p14="http://schemas.microsoft.com/office/powerpoint/2010/main" val="3917619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747996C0-B00E-4844-AAD4-D4E84F5C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1" y="4036695"/>
            <a:ext cx="4145280" cy="1384757"/>
          </a:xfrm>
          <a:prstGeom prst="rect">
            <a:avLst/>
          </a:prstGeom>
        </p:spPr>
      </p:pic>
      <p:sp>
        <p:nvSpPr>
          <p:cNvPr id="104868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en-US" altLang="zh-CN" dirty="0"/>
              <a:t>Python </a:t>
            </a:r>
            <a:r>
              <a:rPr lang="zh-CN" altLang="en-US" dirty="0"/>
              <a:t>生态与第三方库</a:t>
            </a:r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89B65D77-959E-451D-B3EC-2FE93D4B18CF}"/>
              </a:ext>
            </a:extLst>
          </p:cNvPr>
          <p:cNvSpPr/>
          <p:nvPr/>
        </p:nvSpPr>
        <p:spPr>
          <a:xfrm rot="18260132">
            <a:off x="436880" y="3103880"/>
            <a:ext cx="1371600" cy="48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左右 19">
            <a:extLst>
              <a:ext uri="{FF2B5EF4-FFF2-40B4-BE49-F238E27FC236}">
                <a16:creationId xmlns:a16="http://schemas.microsoft.com/office/drawing/2014/main" id="{1B5E9285-0D91-4A8D-BC1B-C7D01983F98E}"/>
              </a:ext>
            </a:extLst>
          </p:cNvPr>
          <p:cNvSpPr/>
          <p:nvPr/>
        </p:nvSpPr>
        <p:spPr>
          <a:xfrm rot="16200000">
            <a:off x="1592100" y="3171373"/>
            <a:ext cx="1371600" cy="473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左右 20">
            <a:extLst>
              <a:ext uri="{FF2B5EF4-FFF2-40B4-BE49-F238E27FC236}">
                <a16:creationId xmlns:a16="http://schemas.microsoft.com/office/drawing/2014/main" id="{90A713FE-0037-42EF-870C-8B56A201BB80}"/>
              </a:ext>
            </a:extLst>
          </p:cNvPr>
          <p:cNvSpPr/>
          <p:nvPr/>
        </p:nvSpPr>
        <p:spPr>
          <a:xfrm rot="14424366">
            <a:off x="2862100" y="3039293"/>
            <a:ext cx="1371600" cy="473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FCD4E7-6D71-45F8-A277-784BD41EAE83}"/>
              </a:ext>
            </a:extLst>
          </p:cNvPr>
          <p:cNvSpPr txBox="1"/>
          <p:nvPr/>
        </p:nvSpPr>
        <p:spPr>
          <a:xfrm>
            <a:off x="1396999" y="1186934"/>
            <a:ext cx="991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Pypi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A6C12E-7467-425D-A64A-16C7014933DF}"/>
              </a:ext>
            </a:extLst>
          </p:cNvPr>
          <p:cNvSpPr txBox="1"/>
          <p:nvPr/>
        </p:nvSpPr>
        <p:spPr>
          <a:xfrm>
            <a:off x="2656840" y="1166614"/>
            <a:ext cx="1082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Github</a:t>
            </a:r>
            <a:endParaRPr lang="zh-CN" altLang="en-US" sz="2400" dirty="0"/>
          </a:p>
        </p:txBody>
      </p:sp>
      <p:pic>
        <p:nvPicPr>
          <p:cNvPr id="6144" name="图片 6143">
            <a:extLst>
              <a:ext uri="{FF2B5EF4-FFF2-40B4-BE49-F238E27FC236}">
                <a16:creationId xmlns:a16="http://schemas.microsoft.com/office/drawing/2014/main" id="{C8C0A9AE-CE8F-4414-B223-062CD166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74" y="931720"/>
            <a:ext cx="4228086" cy="2506741"/>
          </a:xfrm>
          <a:prstGeom prst="rect">
            <a:avLst/>
          </a:prstGeom>
        </p:spPr>
      </p:pic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D9377DFB-FCFE-4755-86EA-455CC27D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5493544"/>
            <a:ext cx="6537960" cy="709136"/>
          </a:xfrm>
        </p:spPr>
        <p:txBody>
          <a:bodyPr vert="horz" wrap="square" lIns="91440" tIns="45720" rIns="91440" bIns="45720" anchor="t">
            <a:normAutofit/>
          </a:bodyPr>
          <a:lstStyle/>
          <a:p>
            <a:r>
              <a:rPr lang="zh-CN" altLang="en-US" sz="3200" b="1" dirty="0"/>
              <a:t>开源分享：极其丰富的第三方库</a:t>
            </a:r>
          </a:p>
        </p:txBody>
      </p:sp>
      <p:pic>
        <p:nvPicPr>
          <p:cNvPr id="6147" name="图片 6146">
            <a:extLst>
              <a:ext uri="{FF2B5EF4-FFF2-40B4-BE49-F238E27FC236}">
                <a16:creationId xmlns:a16="http://schemas.microsoft.com/office/drawing/2014/main" id="{EF51BBD2-C933-407E-B363-DC61AFD35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57" y="3688079"/>
            <a:ext cx="2529394" cy="1447801"/>
          </a:xfrm>
          <a:prstGeom prst="rect">
            <a:avLst/>
          </a:prstGeom>
        </p:spPr>
      </p:pic>
      <p:pic>
        <p:nvPicPr>
          <p:cNvPr id="6151" name="图片 6150">
            <a:extLst>
              <a:ext uri="{FF2B5EF4-FFF2-40B4-BE49-F238E27FC236}">
                <a16:creationId xmlns:a16="http://schemas.microsoft.com/office/drawing/2014/main" id="{4B3359CC-1EB7-40FB-AB49-4A56753B1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55" y="1599785"/>
            <a:ext cx="2578733" cy="10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78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7D74592-2C3A-4799-A296-1A52BDCF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67" y="843377"/>
            <a:ext cx="7643675" cy="47772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2A4A02-5FF0-4E13-818C-BDD87FB9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开源库的</a:t>
            </a:r>
            <a:r>
              <a:rPr lang="en-US" altLang="zh-CN" dirty="0"/>
              <a:t>license </a:t>
            </a:r>
            <a:r>
              <a:rPr lang="zh-CN" altLang="en-US" dirty="0"/>
              <a:t>问题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DFA09A6-248D-4AF6-8368-EEA90BB8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02" y="5644464"/>
            <a:ext cx="6537960" cy="709136"/>
          </a:xfrm>
        </p:spPr>
        <p:txBody>
          <a:bodyPr vert="horz" wrap="square" lIns="91440" tIns="45720" rIns="91440" bIns="45720" anchor="t">
            <a:normAutofit/>
          </a:bodyPr>
          <a:lstStyle/>
          <a:p>
            <a:r>
              <a:rPr lang="zh-CN" altLang="en-US" sz="2800" b="1" dirty="0"/>
              <a:t>商业化使用需要注意许可证问题</a:t>
            </a:r>
          </a:p>
        </p:txBody>
      </p:sp>
    </p:spTree>
    <p:extLst>
      <p:ext uri="{BB962C8B-B14F-4D97-AF65-F5344CB8AC3E}">
        <p14:creationId xmlns:p14="http://schemas.microsoft.com/office/powerpoint/2010/main" val="3292220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148EDD-5AD7-4E5C-9228-3FDBE31DA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5" y="984327"/>
            <a:ext cx="5597371" cy="2975113"/>
          </a:xfrm>
        </p:spPr>
        <p:txBody>
          <a:bodyPr/>
          <a:lstStyle/>
          <a:p>
            <a:r>
              <a:rPr lang="zh-CN" altLang="en-US" dirty="0"/>
              <a:t>命令行安装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Windows </a:t>
            </a:r>
            <a:r>
              <a:rPr lang="zh-CN" altLang="en-US" sz="2400" dirty="0"/>
              <a:t>进入</a:t>
            </a:r>
            <a:r>
              <a:rPr lang="en-US" altLang="zh-CN" sz="2400" dirty="0" err="1"/>
              <a:t>cmd</a:t>
            </a:r>
            <a:r>
              <a:rPr lang="zh-CN" altLang="en-US" sz="2400" dirty="0"/>
              <a:t>窗口下，执行：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Menlo"/>
              </a:rPr>
              <a:t>python </a:t>
            </a:r>
            <a:r>
              <a:rPr lang="en-US" altLang="zh-CN" sz="2000" dirty="0">
                <a:solidFill>
                  <a:srgbClr val="666600"/>
                </a:solidFill>
                <a:latin typeface="Menlo"/>
              </a:rPr>
              <a:t>-</a:t>
            </a:r>
            <a:r>
              <a:rPr lang="en-US" altLang="zh-CN" sz="2000" dirty="0">
                <a:solidFill>
                  <a:srgbClr val="000000"/>
                </a:solidFill>
                <a:latin typeface="Menlo"/>
              </a:rPr>
              <a:t>m pip install </a:t>
            </a:r>
            <a:r>
              <a:rPr lang="en-US" altLang="zh-CN" sz="2000" dirty="0">
                <a:solidFill>
                  <a:srgbClr val="666600"/>
                </a:solidFill>
                <a:latin typeface="Menlo"/>
              </a:rPr>
              <a:t>-</a:t>
            </a:r>
            <a:r>
              <a:rPr lang="en-US" altLang="zh-CN" sz="2000" dirty="0">
                <a:solidFill>
                  <a:srgbClr val="000000"/>
                </a:solidFill>
                <a:latin typeface="Menlo"/>
              </a:rPr>
              <a:t>U pip </a:t>
            </a:r>
            <a:r>
              <a:rPr lang="en-US" altLang="zh-CN" sz="2000" dirty="0" err="1">
                <a:solidFill>
                  <a:srgbClr val="000000"/>
                </a:solidFill>
                <a:latin typeface="Menlo"/>
              </a:rPr>
              <a:t>setuptools</a:t>
            </a:r>
            <a:endParaRPr lang="en-US" altLang="zh-CN" sz="2000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Menlo"/>
              </a:rPr>
              <a:t>python </a:t>
            </a:r>
            <a:r>
              <a:rPr lang="en-US" altLang="zh-CN" sz="2000" dirty="0">
                <a:solidFill>
                  <a:srgbClr val="666600"/>
                </a:solidFill>
                <a:latin typeface="Menlo"/>
              </a:rPr>
              <a:t>-</a:t>
            </a:r>
            <a:r>
              <a:rPr lang="en-US" altLang="zh-CN" sz="2000" dirty="0">
                <a:solidFill>
                  <a:srgbClr val="000000"/>
                </a:solidFill>
                <a:latin typeface="Menlo"/>
              </a:rPr>
              <a:t>m pip install matplotlib</a:t>
            </a:r>
          </a:p>
          <a:p>
            <a:pPr marL="0" indent="0">
              <a:buNone/>
            </a:pPr>
            <a:r>
              <a:rPr lang="zh-CN" altLang="en-US" sz="2400" dirty="0">
                <a:latin typeface="Arial (正文)"/>
              </a:rPr>
              <a:t>树莓派打开 </a:t>
            </a:r>
            <a:r>
              <a:rPr lang="en-US" altLang="zh-CN" sz="2400" dirty="0">
                <a:latin typeface="Arial (正文)"/>
              </a:rPr>
              <a:t>Terminal </a:t>
            </a:r>
            <a:r>
              <a:rPr lang="zh-CN" altLang="en-US" sz="2400" dirty="0">
                <a:latin typeface="Arial (正文)"/>
              </a:rPr>
              <a:t>窗口安装</a:t>
            </a:r>
            <a:r>
              <a:rPr lang="zh-CN" altLang="en-US" sz="2400" dirty="0"/>
              <a:t>，执行：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Menlo"/>
              </a:rPr>
              <a:t>sudo</a:t>
            </a:r>
            <a:r>
              <a:rPr lang="en-US" altLang="zh-CN" sz="2000" dirty="0">
                <a:solidFill>
                  <a:srgbClr val="000000"/>
                </a:solidFill>
                <a:latin typeface="Menlo"/>
              </a:rPr>
              <a:t> apt</a:t>
            </a:r>
            <a:r>
              <a:rPr lang="en-US" altLang="zh-CN" sz="2000" dirty="0">
                <a:solidFill>
                  <a:srgbClr val="666600"/>
                </a:solidFill>
                <a:latin typeface="Menlo"/>
              </a:rPr>
              <a:t>-</a:t>
            </a:r>
            <a:r>
              <a:rPr lang="en-US" altLang="zh-CN" sz="2000" dirty="0">
                <a:solidFill>
                  <a:srgbClr val="000088"/>
                </a:solidFill>
                <a:latin typeface="Menlo"/>
              </a:rPr>
              <a:t>get</a:t>
            </a:r>
            <a:r>
              <a:rPr lang="en-US" altLang="zh-CN" sz="2000" dirty="0">
                <a:solidFill>
                  <a:srgbClr val="000000"/>
                </a:solidFill>
                <a:latin typeface="Menlo"/>
              </a:rPr>
              <a:t> install python</a:t>
            </a:r>
            <a:r>
              <a:rPr lang="en-US" altLang="zh-CN" sz="2000" dirty="0">
                <a:solidFill>
                  <a:srgbClr val="666600"/>
                </a:solidFill>
                <a:latin typeface="Menlo"/>
              </a:rPr>
              <a:t>-</a:t>
            </a:r>
            <a:r>
              <a:rPr lang="en-US" altLang="zh-CN" sz="2000" dirty="0">
                <a:solidFill>
                  <a:srgbClr val="000000"/>
                </a:solidFill>
                <a:latin typeface="Menlo"/>
              </a:rPr>
              <a:t>matplotlib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EF9EA04-F1FE-409F-AE62-A1BAF99EA8DF}"/>
              </a:ext>
            </a:extLst>
          </p:cNvPr>
          <p:cNvSpPr txBox="1">
            <a:spLocks/>
          </p:cNvSpPr>
          <p:nvPr/>
        </p:nvSpPr>
        <p:spPr>
          <a:xfrm>
            <a:off x="359545" y="233424"/>
            <a:ext cx="8229600" cy="84772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/>
              <a:t>第三方库的安装与使用</a:t>
            </a:r>
            <a:r>
              <a:rPr lang="en-US" altLang="zh-CN" kern="0" dirty="0"/>
              <a:t>-Matplotlib</a:t>
            </a:r>
            <a:endParaRPr lang="zh-CN" altLang="en-US" kern="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97892C-4939-4063-AD95-D04B52695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36" y="1447059"/>
            <a:ext cx="2823237" cy="5038077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431367E-1E06-438C-9FF1-A984FA116DFD}"/>
              </a:ext>
            </a:extLst>
          </p:cNvPr>
          <p:cNvSpPr txBox="1">
            <a:spLocks/>
          </p:cNvSpPr>
          <p:nvPr/>
        </p:nvSpPr>
        <p:spPr>
          <a:xfrm>
            <a:off x="5936202" y="976926"/>
            <a:ext cx="2000435" cy="567786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kern="0" dirty="0">
                <a:solidFill>
                  <a:srgbClr val="000000"/>
                </a:solidFill>
                <a:latin typeface="Menlo"/>
              </a:rPr>
              <a:t>IDE </a:t>
            </a:r>
            <a:r>
              <a:rPr lang="zh-CN" altLang="en-US" sz="2800" kern="0" dirty="0">
                <a:solidFill>
                  <a:srgbClr val="000000"/>
                </a:solidFill>
                <a:latin typeface="Menlo"/>
              </a:rPr>
              <a:t>安装</a:t>
            </a:r>
            <a:endParaRPr lang="en-US" altLang="zh-CN" sz="2800" kern="0" dirty="0">
              <a:solidFill>
                <a:srgbClr val="000000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85488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938DF-C6BE-4204-BF6E-90F8C18B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编译器与集成开发环境</a:t>
            </a:r>
            <a:r>
              <a:rPr lang="en-US" altLang="zh-CN" dirty="0"/>
              <a:t>(IDE)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65E27E-5481-4161-83B8-0C881B62C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59" y="1021080"/>
            <a:ext cx="2966721" cy="178003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25BBD76-E598-4719-ABC3-DE64CAC46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0" y="960120"/>
            <a:ext cx="934720" cy="9347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87A0F5-768A-4D9C-B335-CE9089B62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972185"/>
            <a:ext cx="3086100" cy="1885950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1A84A46F-F3E7-467D-9483-CD584B751221}"/>
              </a:ext>
            </a:extLst>
          </p:cNvPr>
          <p:cNvSpPr/>
          <p:nvPr/>
        </p:nvSpPr>
        <p:spPr>
          <a:xfrm>
            <a:off x="4013200" y="1920240"/>
            <a:ext cx="124968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7F054E-AE9C-46F5-AF5F-B3265542FE4A}"/>
              </a:ext>
            </a:extLst>
          </p:cNvPr>
          <p:cNvSpPr txBox="1"/>
          <p:nvPr/>
        </p:nvSpPr>
        <p:spPr>
          <a:xfrm>
            <a:off x="3715774" y="1107440"/>
            <a:ext cx="1827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编译器</a:t>
            </a:r>
            <a:endParaRPr lang="en-US" altLang="zh-CN" sz="2400" dirty="0"/>
          </a:p>
          <a:p>
            <a:pPr algn="ctr"/>
            <a:r>
              <a:rPr lang="en-US" altLang="zh-CN" sz="2400" dirty="0"/>
              <a:t>(python 3.7)</a:t>
            </a:r>
            <a:endParaRPr lang="zh-CN" altLang="en-US" sz="24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1EEA369-2E2D-4AA7-95FF-8733B507B281}"/>
              </a:ext>
            </a:extLst>
          </p:cNvPr>
          <p:cNvSpPr txBox="1"/>
          <p:nvPr/>
        </p:nvSpPr>
        <p:spPr>
          <a:xfrm>
            <a:off x="1474193" y="28143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高级语言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A2611A9-DEBF-4515-B427-DFF621EE0D03}"/>
              </a:ext>
            </a:extLst>
          </p:cNvPr>
          <p:cNvSpPr txBox="1"/>
          <p:nvPr/>
        </p:nvSpPr>
        <p:spPr>
          <a:xfrm>
            <a:off x="6564352" y="28549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/>
              <a:t>机器代码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90245B9-EF38-442E-B2ED-3397B2B023D1}"/>
              </a:ext>
            </a:extLst>
          </p:cNvPr>
          <p:cNvSpPr txBox="1"/>
          <p:nvPr/>
        </p:nvSpPr>
        <p:spPr>
          <a:xfrm>
            <a:off x="833120" y="341376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记事本写程序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1CC85C7-85C3-4007-B0AD-C61D768EA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751" y="3901440"/>
            <a:ext cx="965969" cy="170620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8650C0B-EA50-4830-8954-4834B9945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15" y="3840480"/>
            <a:ext cx="1701661" cy="173736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9CD2AB8B-58DF-4006-B87F-CB0A44C80B08}"/>
              </a:ext>
            </a:extLst>
          </p:cNvPr>
          <p:cNvSpPr txBox="1"/>
          <p:nvPr/>
        </p:nvSpPr>
        <p:spPr>
          <a:xfrm>
            <a:off x="2458720" y="342392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保存为 </a:t>
            </a:r>
            <a:r>
              <a:rPr lang="en-US" altLang="zh-CN" b="1" dirty="0"/>
              <a:t>.</a:t>
            </a:r>
            <a:r>
              <a:rPr lang="en-US" altLang="zh-CN" b="1" dirty="0" err="1"/>
              <a:t>py</a:t>
            </a:r>
            <a:r>
              <a:rPr lang="en-US" altLang="zh-CN" b="1" dirty="0"/>
              <a:t> </a:t>
            </a:r>
            <a:r>
              <a:rPr lang="zh-CN" altLang="en-US" b="1" dirty="0"/>
              <a:t>文件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52A30B06-186B-4D29-A26D-9BC1C7D47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6022" y="3835717"/>
            <a:ext cx="3724275" cy="1381125"/>
          </a:xfrm>
          <a:prstGeom prst="rect">
            <a:avLst/>
          </a:prstGeom>
        </p:spPr>
      </p:pic>
      <p:sp>
        <p:nvSpPr>
          <p:cNvPr id="41" name="箭头: 右 40">
            <a:extLst>
              <a:ext uri="{FF2B5EF4-FFF2-40B4-BE49-F238E27FC236}">
                <a16:creationId xmlns:a16="http://schemas.microsoft.com/office/drawing/2014/main" id="{B22EDAED-8BF4-4AF3-8E3B-6BC25832EE21}"/>
              </a:ext>
            </a:extLst>
          </p:cNvPr>
          <p:cNvSpPr/>
          <p:nvPr/>
        </p:nvSpPr>
        <p:spPr>
          <a:xfrm>
            <a:off x="2072640" y="4460240"/>
            <a:ext cx="3759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18E90192-7A1B-48A2-A81C-5AFA526D8A30}"/>
              </a:ext>
            </a:extLst>
          </p:cNvPr>
          <p:cNvSpPr/>
          <p:nvPr/>
        </p:nvSpPr>
        <p:spPr>
          <a:xfrm>
            <a:off x="4450080" y="4511040"/>
            <a:ext cx="3759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E28819C-BCB4-4BD7-8558-775919E384CD}"/>
              </a:ext>
            </a:extLst>
          </p:cNvPr>
          <p:cNvSpPr txBox="1"/>
          <p:nvPr/>
        </p:nvSpPr>
        <p:spPr>
          <a:xfrm>
            <a:off x="4897120" y="3464560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使用系统的</a:t>
            </a:r>
            <a:r>
              <a:rPr lang="zh-CN" altLang="en-US" b="1" dirty="0">
                <a:solidFill>
                  <a:srgbClr val="FF0000"/>
                </a:solidFill>
              </a:rPr>
              <a:t>命令行编译运行程序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1D81D66-CDD0-423D-983A-51B4228F990C}"/>
              </a:ext>
            </a:extLst>
          </p:cNvPr>
          <p:cNvSpPr txBox="1"/>
          <p:nvPr/>
        </p:nvSpPr>
        <p:spPr>
          <a:xfrm>
            <a:off x="619760" y="5648960"/>
            <a:ext cx="768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indent="-360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 操作繁杂，调试困难，显示不直观 </a:t>
            </a:r>
            <a:r>
              <a:rPr lang="en-US" altLang="zh-CN" sz="2800" b="1" dirty="0"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ym typeface="Wingdings" panose="05000000000000000000" pitchFamily="2" charset="2"/>
              </a:rPr>
              <a:t>需要</a:t>
            </a:r>
            <a:r>
              <a:rPr lang="en-US" altLang="zh-CN" sz="2800" b="1" dirty="0">
                <a:sym typeface="Wingdings" panose="05000000000000000000" pitchFamily="2" charset="2"/>
              </a:rPr>
              <a:t>IDE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27896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85EDB-3B14-4B7E-B9F8-81F7A567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Matplotlib</a:t>
            </a:r>
            <a:r>
              <a:rPr lang="zh-CN" altLang="en-US" dirty="0"/>
              <a:t>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BC95E-689E-4233-9D00-59994E604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6523"/>
            <a:ext cx="8229600" cy="5104402"/>
          </a:xfrm>
        </p:spPr>
        <p:txBody>
          <a:bodyPr/>
          <a:lstStyle/>
          <a:p>
            <a:r>
              <a:rPr lang="zh-CN" altLang="en-US" dirty="0"/>
              <a:t>示例：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1800" dirty="0"/>
              <a:t>（线性图的离散显示）</a:t>
            </a:r>
            <a:endParaRPr lang="en-US" altLang="zh-CN" sz="1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4EE39-CF5C-43BE-A4D4-91364D3B3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7"/>
          <a:stretch/>
        </p:blipFill>
        <p:spPr>
          <a:xfrm>
            <a:off x="457200" y="2285999"/>
            <a:ext cx="8589818" cy="35454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90DF25-7143-43F3-88F3-F025D005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383" y="272989"/>
            <a:ext cx="4987636" cy="37788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EF4CC08-876E-4240-B455-9362E5977F41}"/>
              </a:ext>
            </a:extLst>
          </p:cNvPr>
          <p:cNvSpPr/>
          <p:nvPr/>
        </p:nvSpPr>
        <p:spPr>
          <a:xfrm>
            <a:off x="319596" y="2175029"/>
            <a:ext cx="3657600" cy="736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FD09C0-1948-4503-85B6-7C3053FF0CB7}"/>
              </a:ext>
            </a:extLst>
          </p:cNvPr>
          <p:cNvSpPr/>
          <p:nvPr/>
        </p:nvSpPr>
        <p:spPr>
          <a:xfrm>
            <a:off x="356586" y="3126420"/>
            <a:ext cx="2484268" cy="291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CC8793-E3EA-4180-937F-3E3A4ACE3686}"/>
              </a:ext>
            </a:extLst>
          </p:cNvPr>
          <p:cNvSpPr/>
          <p:nvPr/>
        </p:nvSpPr>
        <p:spPr>
          <a:xfrm>
            <a:off x="446842" y="4042300"/>
            <a:ext cx="3166370" cy="186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382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E2039-DE6A-48C3-9265-5BE32805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 &amp; Pandas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581B5F-64FE-48E0-9114-24630082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344851"/>
            <a:ext cx="4422370" cy="793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3F1F74-605C-4DB5-89D0-EF1454E39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6" y="2434933"/>
            <a:ext cx="4477104" cy="2502826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6D7168B-496E-4F43-BED7-F953A0699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20" y="5245454"/>
            <a:ext cx="3604211" cy="709136"/>
          </a:xfrm>
        </p:spPr>
        <p:txBody>
          <a:bodyPr vert="horz" wrap="square" lIns="91440" tIns="45720" rIns="91440" bIns="45720" anchor="t">
            <a:normAutofit/>
          </a:bodyPr>
          <a:lstStyle/>
          <a:p>
            <a:r>
              <a:rPr lang="en-US" altLang="zh-CN" sz="2800" b="1" dirty="0" err="1"/>
              <a:t>Numpy</a:t>
            </a:r>
            <a:r>
              <a:rPr lang="en-US" altLang="zh-CN" sz="2800" b="1" dirty="0"/>
              <a:t>: </a:t>
            </a:r>
            <a:r>
              <a:rPr lang="zh-CN" altLang="en-US" sz="2800" b="1" dirty="0"/>
              <a:t>矩阵运算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F3E55B-28E8-4506-9BDA-F7B42A6CF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78" y="670386"/>
            <a:ext cx="3010766" cy="16883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6B8AF2-FDB3-4D3C-AEFC-EABC7AC8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81" y="2433042"/>
            <a:ext cx="3388689" cy="2611129"/>
          </a:xfrm>
          <a:prstGeom prst="rect">
            <a:avLst/>
          </a:prstGeom>
        </p:spPr>
      </p:pic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7901B3FD-B057-4DA9-9911-EF5939D168EC}"/>
              </a:ext>
            </a:extLst>
          </p:cNvPr>
          <p:cNvSpPr txBox="1">
            <a:spLocks/>
          </p:cNvSpPr>
          <p:nvPr/>
        </p:nvSpPr>
        <p:spPr>
          <a:xfrm>
            <a:off x="4858145" y="5214974"/>
            <a:ext cx="4285855" cy="108607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>
            <a:normAutofit/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b="1" kern="0" dirty="0"/>
              <a:t>Pandas: excel </a:t>
            </a:r>
            <a:r>
              <a:rPr lang="zh-CN" altLang="en-US" sz="2800" b="1" kern="0" dirty="0"/>
              <a:t>表格批量数据处理</a:t>
            </a:r>
          </a:p>
        </p:txBody>
      </p:sp>
    </p:spTree>
    <p:extLst>
      <p:ext uri="{BB962C8B-B14F-4D97-AF65-F5344CB8AC3E}">
        <p14:creationId xmlns:p14="http://schemas.microsoft.com/office/powerpoint/2010/main" val="2760365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9F93F-9C15-47A2-9DD9-4808BA97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 (</a:t>
            </a:r>
            <a:r>
              <a:rPr lang="zh-CN" altLang="en-US" dirty="0"/>
              <a:t>用户界面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8DDCE2-D42E-4C1C-AF66-4156C0B4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72" y="963647"/>
            <a:ext cx="5463666" cy="5248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6B924E-8F6A-485B-925E-828A9A74B248}"/>
              </a:ext>
            </a:extLst>
          </p:cNvPr>
          <p:cNvSpPr txBox="1">
            <a:spLocks/>
          </p:cNvSpPr>
          <p:nvPr/>
        </p:nvSpPr>
        <p:spPr>
          <a:xfrm>
            <a:off x="5586243" y="883083"/>
            <a:ext cx="3949642" cy="174672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>
            <a:normAutofit/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b="1" kern="0" dirty="0"/>
              <a:t>提供程序与用户</a:t>
            </a:r>
            <a:endParaRPr lang="en-US" altLang="zh-CN" sz="2800" b="1" kern="0" dirty="0"/>
          </a:p>
          <a:p>
            <a:pPr marL="0" indent="0">
              <a:buNone/>
            </a:pPr>
            <a:r>
              <a:rPr lang="zh-CN" altLang="en-US" sz="2800" b="1" kern="0" dirty="0"/>
              <a:t>输入</a:t>
            </a:r>
            <a:r>
              <a:rPr lang="en-US" altLang="zh-CN" sz="2800" b="1" kern="0" dirty="0"/>
              <a:t>/</a:t>
            </a:r>
            <a:r>
              <a:rPr lang="zh-CN" altLang="en-US" sz="2800" b="1" kern="0" dirty="0"/>
              <a:t>输出的交互界面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4DB011E-6983-4C04-9294-4170C749C267}"/>
              </a:ext>
            </a:extLst>
          </p:cNvPr>
          <p:cNvSpPr txBox="1">
            <a:spLocks/>
          </p:cNvSpPr>
          <p:nvPr/>
        </p:nvSpPr>
        <p:spPr>
          <a:xfrm>
            <a:off x="5593500" y="2196626"/>
            <a:ext cx="3448900" cy="174672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>
            <a:normAutofit/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b="1" kern="0" dirty="0"/>
              <a:t>常用库：</a:t>
            </a:r>
            <a:r>
              <a:rPr lang="en-US" altLang="zh-CN" sz="2800" b="1" kern="0" dirty="0" err="1"/>
              <a:t>PyQt</a:t>
            </a:r>
            <a:r>
              <a:rPr lang="zh-CN" altLang="en-US" sz="2800" b="1" kern="0" dirty="0"/>
              <a:t>，</a:t>
            </a:r>
            <a:r>
              <a:rPr lang="en-US" altLang="zh-CN" sz="2800" b="1" kern="0" dirty="0" err="1"/>
              <a:t>Tkinter</a:t>
            </a:r>
            <a:endParaRPr lang="zh-CN" altLang="en-US" sz="2800" b="1" kern="0" dirty="0"/>
          </a:p>
        </p:txBody>
      </p:sp>
    </p:spTree>
    <p:extLst>
      <p:ext uri="{BB962C8B-B14F-4D97-AF65-F5344CB8AC3E}">
        <p14:creationId xmlns:p14="http://schemas.microsoft.com/office/powerpoint/2010/main" val="96628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/>
          <a:lstStyle/>
          <a:p>
            <a:r>
              <a:rPr lang="zh-CN" altLang="en-US" dirty="0"/>
              <a:t>程序调试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2438730-72B8-4934-A43E-6F8380CDA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358" y="3218976"/>
            <a:ext cx="3949642" cy="1746724"/>
          </a:xfrm>
        </p:spPr>
        <p:txBody>
          <a:bodyPr vert="horz" wrap="square" lIns="91440" tIns="45720" rIns="91440" bIns="45720" anchor="t">
            <a:normAutofit/>
          </a:bodyPr>
          <a:lstStyle/>
          <a:p>
            <a:r>
              <a:rPr lang="zh-CN" altLang="en-US" sz="2800" b="1" dirty="0"/>
              <a:t>设置中断点</a:t>
            </a:r>
            <a:r>
              <a:rPr lang="en-US" altLang="zh-CN" sz="2800" b="1" dirty="0"/>
              <a:t> </a:t>
            </a:r>
            <a:r>
              <a:rPr lang="en-US" altLang="zh-CN" sz="2800" b="1" dirty="0"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altLang="zh-CN" sz="2800" b="1" dirty="0">
                <a:sym typeface="Wingdings" panose="05000000000000000000" pitchFamily="2" charset="2"/>
              </a:rPr>
              <a:t>debug</a:t>
            </a:r>
            <a:r>
              <a:rPr lang="zh-CN" altLang="en-US" sz="2800" b="1" dirty="0">
                <a:sym typeface="Wingdings" panose="05000000000000000000" pitchFamily="2" charset="2"/>
              </a:rPr>
              <a:t>模式运行程序 </a:t>
            </a:r>
            <a:r>
              <a:rPr lang="en-US" altLang="zh-CN" sz="2800" b="1" dirty="0"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zh-CN" altLang="en-US" sz="2800" b="1" dirty="0"/>
              <a:t>查看中间变量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7621241-B237-43C7-B19A-F2C40BF30E1F}"/>
              </a:ext>
            </a:extLst>
          </p:cNvPr>
          <p:cNvGrpSpPr/>
          <p:nvPr/>
        </p:nvGrpSpPr>
        <p:grpSpPr>
          <a:xfrm>
            <a:off x="101600" y="3083279"/>
            <a:ext cx="5130800" cy="2860321"/>
            <a:chOff x="101600" y="1025879"/>
            <a:chExt cx="5666736" cy="31532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5A4E57D-89E5-4DAA-875B-D884BA1C9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44" y="1025879"/>
              <a:ext cx="5496692" cy="315321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7488ADA-4FB1-4ECF-A06C-659B4C391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00" y="3209925"/>
              <a:ext cx="2333625" cy="438150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AB84CF7-4AD7-47D9-A448-5272816C4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99" y="1226322"/>
            <a:ext cx="5050368" cy="1497828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708233F6-C469-49D4-BF8B-1697D4CF244C}"/>
              </a:ext>
            </a:extLst>
          </p:cNvPr>
          <p:cNvSpPr txBox="1">
            <a:spLocks/>
          </p:cNvSpPr>
          <p:nvPr/>
        </p:nvSpPr>
        <p:spPr>
          <a:xfrm>
            <a:off x="5194358" y="1129826"/>
            <a:ext cx="3949642" cy="174672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>
            <a:normAutofit/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b="1" kern="0" dirty="0"/>
              <a:t>程序错误 </a:t>
            </a:r>
            <a:r>
              <a:rPr lang="en-US" altLang="zh-CN" sz="2800" b="1" kern="0" dirty="0">
                <a:sym typeface="Wingdings" panose="05000000000000000000" pitchFamily="2" charset="2"/>
              </a:rPr>
              <a:t> </a:t>
            </a:r>
            <a:r>
              <a:rPr lang="zh-CN" altLang="en-US" sz="2800" b="1" kern="0" dirty="0">
                <a:sym typeface="Wingdings" panose="05000000000000000000" pitchFamily="2" charset="2"/>
              </a:rPr>
              <a:t>查看分析错误信息</a:t>
            </a:r>
            <a:r>
              <a:rPr lang="en-US" altLang="zh-CN" sz="2800" b="1" kern="0" dirty="0">
                <a:sym typeface="Wingdings" panose="05000000000000000000" pitchFamily="2" charset="2"/>
              </a:rPr>
              <a:t> </a:t>
            </a:r>
            <a:r>
              <a:rPr lang="zh-CN" altLang="en-US" sz="2800" b="1" kern="0" dirty="0">
                <a:sym typeface="Wingdings" panose="05000000000000000000" pitchFamily="2" charset="2"/>
              </a:rPr>
              <a:t>修正程序</a:t>
            </a:r>
            <a:endParaRPr lang="zh-CN" altLang="en-US" sz="2800" b="1" kern="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AE641223-BC49-485E-809A-3E59EF139D5E}"/>
              </a:ext>
            </a:extLst>
          </p:cNvPr>
          <p:cNvSpPr/>
          <p:nvPr/>
        </p:nvSpPr>
        <p:spPr>
          <a:xfrm>
            <a:off x="1879600" y="3987800"/>
            <a:ext cx="1854200" cy="889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2C52C6-8D5F-4D51-BA90-B8F6F1FA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9"/>
            <a:ext cx="8229600" cy="687382"/>
          </a:xfrm>
        </p:spPr>
        <p:txBody>
          <a:bodyPr/>
          <a:lstStyle/>
          <a:p>
            <a:r>
              <a:rPr lang="zh-CN" altLang="en-US" dirty="0"/>
              <a:t>项目案例</a:t>
            </a:r>
            <a:r>
              <a:rPr lang="en-US" altLang="zh-CN" dirty="0"/>
              <a:t>-</a:t>
            </a:r>
            <a:r>
              <a:rPr lang="zh-CN" altLang="en-US" dirty="0"/>
              <a:t>芯片自动设计系统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02AA98-B12D-4B2A-AE9D-45BE32AF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165225"/>
            <a:ext cx="2721575" cy="2378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5D143-206A-4DDE-801E-6367D0993A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990599"/>
            <a:ext cx="2768599" cy="27236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1179EB4-02AE-4F69-B6C4-C26FDD10166B}"/>
              </a:ext>
            </a:extLst>
          </p:cNvPr>
          <p:cNvSpPr txBox="1"/>
          <p:nvPr/>
        </p:nvSpPr>
        <p:spPr>
          <a:xfrm>
            <a:off x="1943100" y="415290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设计参数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2F1D940-35E9-4526-B0ED-BAB87BB5E92C}"/>
              </a:ext>
            </a:extLst>
          </p:cNvPr>
          <p:cNvSpPr/>
          <p:nvPr/>
        </p:nvSpPr>
        <p:spPr>
          <a:xfrm>
            <a:off x="5168900" y="3987800"/>
            <a:ext cx="1854200" cy="889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E1685D-5AFE-4FCA-BA11-0B3F96B0D616}"/>
              </a:ext>
            </a:extLst>
          </p:cNvPr>
          <p:cNvSpPr txBox="1"/>
          <p:nvPr/>
        </p:nvSpPr>
        <p:spPr>
          <a:xfrm>
            <a:off x="5283200" y="415290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目标性能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EEB7BD5-F5FF-4C1F-8309-20599FBE5675}"/>
              </a:ext>
            </a:extLst>
          </p:cNvPr>
          <p:cNvSpPr/>
          <p:nvPr/>
        </p:nvSpPr>
        <p:spPr>
          <a:xfrm>
            <a:off x="3898900" y="4216400"/>
            <a:ext cx="1066800" cy="36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D1E915-296A-4AAA-9276-40F9EA9C5301}"/>
              </a:ext>
            </a:extLst>
          </p:cNvPr>
          <p:cNvSpPr txBox="1"/>
          <p:nvPr/>
        </p:nvSpPr>
        <p:spPr>
          <a:xfrm>
            <a:off x="3733800" y="368300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AI </a:t>
            </a:r>
            <a:r>
              <a:rPr lang="zh-CN" altLang="en-US" sz="2800" b="1" dirty="0"/>
              <a:t>算法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7EA2A7C-64BE-4966-8AB1-2896F1A01E49}"/>
              </a:ext>
            </a:extLst>
          </p:cNvPr>
          <p:cNvSpPr txBox="1">
            <a:spLocks/>
          </p:cNvSpPr>
          <p:nvPr/>
        </p:nvSpPr>
        <p:spPr>
          <a:xfrm>
            <a:off x="342958" y="5206526"/>
            <a:ext cx="8534342" cy="85137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>
            <a:normAutofit fontScale="92500" lnSpcReduction="20000"/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09" indent="-3257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25" indent="-3511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17" indent="-31622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681438" indent="-339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138627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95815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53004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510192" indent="-339717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b="1" kern="0" dirty="0"/>
              <a:t>传统方法：依靠经验丰富的芯片设计师</a:t>
            </a:r>
            <a:endParaRPr lang="en-US" altLang="zh-CN" sz="2800" b="1" kern="0" dirty="0"/>
          </a:p>
          <a:p>
            <a:r>
              <a:rPr lang="zh-CN" altLang="en-US" sz="2800" b="1" kern="0" dirty="0">
                <a:solidFill>
                  <a:srgbClr val="FF0000"/>
                </a:solidFill>
              </a:rPr>
              <a:t>项目目标：利用</a:t>
            </a:r>
            <a:r>
              <a:rPr lang="en-US" altLang="zh-CN" sz="2800" b="1" kern="0" dirty="0">
                <a:solidFill>
                  <a:srgbClr val="FF0000"/>
                </a:solidFill>
              </a:rPr>
              <a:t>AI </a:t>
            </a:r>
            <a:r>
              <a:rPr lang="zh-CN" altLang="en-US" sz="2800" b="1" kern="0" dirty="0">
                <a:solidFill>
                  <a:srgbClr val="FF0000"/>
                </a:solidFill>
              </a:rPr>
              <a:t>算法自动设计芯片</a:t>
            </a:r>
          </a:p>
        </p:txBody>
      </p:sp>
    </p:spTree>
    <p:extLst>
      <p:ext uri="{BB962C8B-B14F-4D97-AF65-F5344CB8AC3E}">
        <p14:creationId xmlns:p14="http://schemas.microsoft.com/office/powerpoint/2010/main" val="427540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0D79CA47-A701-49E0-8F92-09519EA8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260475"/>
            <a:ext cx="3200400" cy="30670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FA87351-C912-431C-9FBC-0419C7A34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254125"/>
            <a:ext cx="1581150" cy="30289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9AA558A-3CC3-4353-B580-45D68FBBD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374" y="1300162"/>
            <a:ext cx="2892425" cy="302576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CEC866E-1FA3-4BF6-BAA6-C6E25097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9713"/>
            <a:ext cx="8229600" cy="847725"/>
          </a:xfrm>
        </p:spPr>
        <p:txBody>
          <a:bodyPr/>
          <a:lstStyle/>
          <a:p>
            <a:r>
              <a:rPr lang="zh-CN" altLang="en-US" dirty="0"/>
              <a:t>芯片自动设计系统</a:t>
            </a:r>
            <a:r>
              <a:rPr lang="en-US" altLang="zh-CN" dirty="0"/>
              <a:t>-</a:t>
            </a:r>
            <a:r>
              <a:rPr lang="zh-CN" altLang="en-US" dirty="0"/>
              <a:t>界面与文件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A70F47-40F3-41EC-B77F-A4214FBD3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4657472"/>
            <a:ext cx="6832600" cy="156024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D61152D-E247-4E0E-9336-62374A583496}"/>
              </a:ext>
            </a:extLst>
          </p:cNvPr>
          <p:cNvSpPr/>
          <p:nvPr/>
        </p:nvSpPr>
        <p:spPr>
          <a:xfrm>
            <a:off x="2996748" y="894731"/>
            <a:ext cx="3009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用户交互界面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744533-6D39-4D2D-B5BD-093E42846783}"/>
              </a:ext>
            </a:extLst>
          </p:cNvPr>
          <p:cNvSpPr/>
          <p:nvPr/>
        </p:nvSpPr>
        <p:spPr>
          <a:xfrm>
            <a:off x="2907848" y="4336431"/>
            <a:ext cx="4445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主要内容：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python 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1952666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0EA4DD8-0B83-4CE5-BD6A-E86E45359F79}"/>
              </a:ext>
            </a:extLst>
          </p:cNvPr>
          <p:cNvSpPr txBox="1"/>
          <p:nvPr/>
        </p:nvSpPr>
        <p:spPr>
          <a:xfrm>
            <a:off x="224015" y="3226393"/>
            <a:ext cx="66236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36F87DF-3A20-4EF7-8A11-FEB979445FCB}"/>
              </a:ext>
            </a:extLst>
          </p:cNvPr>
          <p:cNvSpPr txBox="1"/>
          <p:nvPr/>
        </p:nvSpPr>
        <p:spPr>
          <a:xfrm>
            <a:off x="1582088" y="2031721"/>
            <a:ext cx="26351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Main_SetNetlistVariable</a:t>
            </a:r>
            <a:endParaRPr lang="zh-CN" altLang="en-US" dirty="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F0DA385-E713-4B51-8593-C8FE11E3B7DF}"/>
              </a:ext>
            </a:extLst>
          </p:cNvPr>
          <p:cNvSpPr txBox="1"/>
          <p:nvPr/>
        </p:nvSpPr>
        <p:spPr>
          <a:xfrm>
            <a:off x="1814690" y="3328670"/>
            <a:ext cx="2121093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Main_optimization</a:t>
            </a:r>
            <a:endParaRPr lang="zh-CN" altLang="en-US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DFB365B5-50AF-4069-8E73-5C92A8246569}"/>
              </a:ext>
            </a:extLst>
          </p:cNvPr>
          <p:cNvSpPr txBox="1"/>
          <p:nvPr/>
        </p:nvSpPr>
        <p:spPr>
          <a:xfrm>
            <a:off x="1919256" y="4531318"/>
            <a:ext cx="197842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Main_ANN_fitting</a:t>
            </a:r>
            <a:endParaRPr lang="zh-CN" altLang="en-US" dirty="0"/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C15C842-9043-432A-B6E5-EA2CAE97AAA7}"/>
              </a:ext>
            </a:extLst>
          </p:cNvPr>
          <p:cNvSpPr txBox="1"/>
          <p:nvPr/>
        </p:nvSpPr>
        <p:spPr>
          <a:xfrm>
            <a:off x="1617540" y="1343778"/>
            <a:ext cx="252614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GUI_SetNetlistVariable</a:t>
            </a:r>
            <a:endParaRPr lang="zh-CN" altLang="en-US" dirty="0"/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732B9C38-7B15-4DCF-9D53-BFAFC2B49B47}"/>
              </a:ext>
            </a:extLst>
          </p:cNvPr>
          <p:cNvSpPr txBox="1"/>
          <p:nvPr/>
        </p:nvSpPr>
        <p:spPr>
          <a:xfrm>
            <a:off x="1917654" y="2637328"/>
            <a:ext cx="198002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GUI_optimization</a:t>
            </a:r>
            <a:endParaRPr lang="zh-CN" altLang="en-US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BBAB9518-BD7C-451E-AD72-88493AB642B0}"/>
              </a:ext>
            </a:extLst>
          </p:cNvPr>
          <p:cNvSpPr txBox="1"/>
          <p:nvPr/>
        </p:nvSpPr>
        <p:spPr>
          <a:xfrm>
            <a:off x="2031954" y="5217932"/>
            <a:ext cx="186942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GUI_ANN_fitting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5ED1E3C-EF2E-4AB9-BC32-5A500392D66F}"/>
              </a:ext>
            </a:extLst>
          </p:cNvPr>
          <p:cNvCxnSpPr/>
          <p:nvPr/>
        </p:nvCxnSpPr>
        <p:spPr>
          <a:xfrm>
            <a:off x="2912940" y="1759186"/>
            <a:ext cx="0" cy="2630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6531767-A951-4EE3-A0FB-FF323FAC13DF}"/>
              </a:ext>
            </a:extLst>
          </p:cNvPr>
          <p:cNvCxnSpPr/>
          <p:nvPr/>
        </p:nvCxnSpPr>
        <p:spPr>
          <a:xfrm>
            <a:off x="3978774" y="3421955"/>
            <a:ext cx="394760" cy="238905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1">
            <a:extLst>
              <a:ext uri="{FF2B5EF4-FFF2-40B4-BE49-F238E27FC236}">
                <a16:creationId xmlns:a16="http://schemas.microsoft.com/office/drawing/2014/main" id="{87352713-9BA4-4BF4-8645-6ED894DAEE17}"/>
              </a:ext>
            </a:extLst>
          </p:cNvPr>
          <p:cNvSpPr txBox="1"/>
          <p:nvPr/>
        </p:nvSpPr>
        <p:spPr>
          <a:xfrm>
            <a:off x="2264551" y="4008046"/>
            <a:ext cx="125867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Circuit_lib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AB9ACEF-11D0-462C-A6D6-2A1118A3015D}"/>
              </a:ext>
            </a:extLst>
          </p:cNvPr>
          <p:cNvCxnSpPr/>
          <p:nvPr/>
        </p:nvCxnSpPr>
        <p:spPr>
          <a:xfrm>
            <a:off x="2884365" y="3057976"/>
            <a:ext cx="0" cy="2630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997D9E1-AE5B-4370-B97D-BFD0949E0C68}"/>
              </a:ext>
            </a:extLst>
          </p:cNvPr>
          <p:cNvCxnSpPr/>
          <p:nvPr/>
        </p:nvCxnSpPr>
        <p:spPr>
          <a:xfrm flipV="1">
            <a:off x="2892132" y="4919700"/>
            <a:ext cx="0" cy="2783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250E821-375D-4893-855D-DE5F575375F9}"/>
              </a:ext>
            </a:extLst>
          </p:cNvPr>
          <p:cNvCxnSpPr/>
          <p:nvPr/>
        </p:nvCxnSpPr>
        <p:spPr>
          <a:xfrm flipV="1">
            <a:off x="2892132" y="3675624"/>
            <a:ext cx="0" cy="3090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3">
            <a:extLst>
              <a:ext uri="{FF2B5EF4-FFF2-40B4-BE49-F238E27FC236}">
                <a16:creationId xmlns:a16="http://schemas.microsoft.com/office/drawing/2014/main" id="{22DE4FCC-8B28-4150-BB66-76B566DFCD6B}"/>
              </a:ext>
            </a:extLst>
          </p:cNvPr>
          <p:cNvSpPr txBox="1"/>
          <p:nvPr/>
        </p:nvSpPr>
        <p:spPr>
          <a:xfrm>
            <a:off x="4699918" y="2012433"/>
            <a:ext cx="112562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Netlist_V</a:t>
            </a:r>
            <a:endParaRPr lang="zh-CN" altLang="en-US" dirty="0"/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160D26F5-DB53-41D8-BC60-04F283A1F6F9}"/>
              </a:ext>
            </a:extLst>
          </p:cNvPr>
          <p:cNvSpPr txBox="1"/>
          <p:nvPr/>
        </p:nvSpPr>
        <p:spPr>
          <a:xfrm>
            <a:off x="4248432" y="3660860"/>
            <a:ext cx="130516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Config_file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FDDB190-768E-493F-A025-3AB434BB9105}"/>
              </a:ext>
            </a:extLst>
          </p:cNvPr>
          <p:cNvCxnSpPr/>
          <p:nvPr/>
        </p:nvCxnSpPr>
        <p:spPr>
          <a:xfrm>
            <a:off x="4205041" y="2178999"/>
            <a:ext cx="475403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F991236-3586-40C7-A6F1-5F2B5B7228E7}"/>
              </a:ext>
            </a:extLst>
          </p:cNvPr>
          <p:cNvCxnSpPr/>
          <p:nvPr/>
        </p:nvCxnSpPr>
        <p:spPr>
          <a:xfrm>
            <a:off x="5633431" y="4112664"/>
            <a:ext cx="295050" cy="2498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42">
            <a:extLst>
              <a:ext uri="{FF2B5EF4-FFF2-40B4-BE49-F238E27FC236}">
                <a16:creationId xmlns:a16="http://schemas.microsoft.com/office/drawing/2014/main" id="{88789CEF-26A8-48DD-9D12-F7A148BE2594}"/>
              </a:ext>
            </a:extLst>
          </p:cNvPr>
          <p:cNvSpPr txBox="1"/>
          <p:nvPr/>
        </p:nvSpPr>
        <p:spPr>
          <a:xfrm>
            <a:off x="5928481" y="4211849"/>
            <a:ext cx="1489510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Multi-</a:t>
            </a:r>
            <a:r>
              <a:rPr lang="en-US" altLang="zh-CN" dirty="0" err="1"/>
              <a:t>obj</a:t>
            </a:r>
            <a:r>
              <a:rPr lang="en-US" altLang="zh-CN" dirty="0"/>
              <a:t> </a:t>
            </a:r>
          </a:p>
          <a:p>
            <a:pPr algn="ctr"/>
            <a:r>
              <a:rPr lang="en-US" altLang="zh-CN" dirty="0"/>
              <a:t>optimization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A04D2E2-F0C0-4229-9546-A91D8E747115}"/>
              </a:ext>
            </a:extLst>
          </p:cNvPr>
          <p:cNvCxnSpPr/>
          <p:nvPr/>
        </p:nvCxnSpPr>
        <p:spPr>
          <a:xfrm>
            <a:off x="3921624" y="4919700"/>
            <a:ext cx="326808" cy="2982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EFC1EA8-44CF-4112-9D9D-2A0D8745E76F}"/>
              </a:ext>
            </a:extLst>
          </p:cNvPr>
          <p:cNvCxnSpPr/>
          <p:nvPr/>
        </p:nvCxnSpPr>
        <p:spPr>
          <a:xfrm flipH="1">
            <a:off x="3897683" y="2423026"/>
            <a:ext cx="946182" cy="8979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4B41F2D-49E3-4996-89CC-E7DF8E0131F8}"/>
              </a:ext>
            </a:extLst>
          </p:cNvPr>
          <p:cNvCxnSpPr/>
          <p:nvPr/>
        </p:nvCxnSpPr>
        <p:spPr>
          <a:xfrm flipH="1">
            <a:off x="3921624" y="4119001"/>
            <a:ext cx="324110" cy="3380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5">
            <a:extLst>
              <a:ext uri="{FF2B5EF4-FFF2-40B4-BE49-F238E27FC236}">
                <a16:creationId xmlns:a16="http://schemas.microsoft.com/office/drawing/2014/main" id="{4245CF20-C352-436E-B736-C5AB8FDE7AED}"/>
              </a:ext>
            </a:extLst>
          </p:cNvPr>
          <p:cNvSpPr txBox="1"/>
          <p:nvPr/>
        </p:nvSpPr>
        <p:spPr>
          <a:xfrm>
            <a:off x="4206437" y="5305075"/>
            <a:ext cx="142699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Config_file</a:t>
            </a:r>
            <a:r>
              <a:rPr lang="en-US" altLang="zh-CN" dirty="0"/>
              <a:t>_</a:t>
            </a:r>
          </a:p>
          <a:p>
            <a:r>
              <a:rPr lang="en-US" altLang="zh-CN" dirty="0" err="1"/>
              <a:t>findTarget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0133188-F300-4E3A-AC8B-3B58EC51937B}"/>
              </a:ext>
            </a:extLst>
          </p:cNvPr>
          <p:cNvCxnSpPr/>
          <p:nvPr/>
        </p:nvCxnSpPr>
        <p:spPr>
          <a:xfrm flipV="1">
            <a:off x="5678022" y="4919700"/>
            <a:ext cx="384818" cy="2614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61">
            <a:extLst>
              <a:ext uri="{FF2B5EF4-FFF2-40B4-BE49-F238E27FC236}">
                <a16:creationId xmlns:a16="http://schemas.microsoft.com/office/drawing/2014/main" id="{4FE7B661-968D-418A-95BF-16342C366F28}"/>
              </a:ext>
            </a:extLst>
          </p:cNvPr>
          <p:cNvSpPr txBox="1"/>
          <p:nvPr/>
        </p:nvSpPr>
        <p:spPr>
          <a:xfrm>
            <a:off x="7564247" y="3349612"/>
            <a:ext cx="1521570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Optimization</a:t>
            </a:r>
          </a:p>
          <a:p>
            <a:pPr algn="ctr"/>
            <a:r>
              <a:rPr lang="en-US" altLang="zh-CN" dirty="0"/>
              <a:t>_problem</a:t>
            </a:r>
            <a:endParaRPr lang="zh-CN" altLang="en-US" dirty="0"/>
          </a:p>
        </p:txBody>
      </p:sp>
      <p:sp>
        <p:nvSpPr>
          <p:cNvPr id="30" name="TextBox 62">
            <a:extLst>
              <a:ext uri="{FF2B5EF4-FFF2-40B4-BE49-F238E27FC236}">
                <a16:creationId xmlns:a16="http://schemas.microsoft.com/office/drawing/2014/main" id="{2781BDD3-0602-4EBC-90FE-B2A370621AAD}"/>
              </a:ext>
            </a:extLst>
          </p:cNvPr>
          <p:cNvSpPr txBox="1"/>
          <p:nvPr/>
        </p:nvSpPr>
        <p:spPr>
          <a:xfrm>
            <a:off x="5865164" y="3421955"/>
            <a:ext cx="161614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Stop-criterion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C2E2254-2EC5-4A04-93F9-613B29FB2E3C}"/>
              </a:ext>
            </a:extLst>
          </p:cNvPr>
          <p:cNvCxnSpPr/>
          <p:nvPr/>
        </p:nvCxnSpPr>
        <p:spPr>
          <a:xfrm>
            <a:off x="6608499" y="3802469"/>
            <a:ext cx="0" cy="37264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4C795A5-815B-48C2-BE20-94AA305CC174}"/>
              </a:ext>
            </a:extLst>
          </p:cNvPr>
          <p:cNvCxnSpPr/>
          <p:nvPr/>
        </p:nvCxnSpPr>
        <p:spPr>
          <a:xfrm flipV="1">
            <a:off x="8315088" y="2965787"/>
            <a:ext cx="0" cy="3090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66">
            <a:extLst>
              <a:ext uri="{FF2B5EF4-FFF2-40B4-BE49-F238E27FC236}">
                <a16:creationId xmlns:a16="http://schemas.microsoft.com/office/drawing/2014/main" id="{66E32D24-9ED8-4E52-B66F-111A873DD9D5}"/>
              </a:ext>
            </a:extLst>
          </p:cNvPr>
          <p:cNvSpPr txBox="1"/>
          <p:nvPr/>
        </p:nvSpPr>
        <p:spPr>
          <a:xfrm>
            <a:off x="0" y="2490762"/>
            <a:ext cx="115288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GUI_Main</a:t>
            </a:r>
            <a:endParaRPr lang="zh-CN" altLang="en-US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97F4A43-8B72-41C4-BB6A-EDE19E6A6566}"/>
              </a:ext>
            </a:extLst>
          </p:cNvPr>
          <p:cNvCxnSpPr/>
          <p:nvPr/>
        </p:nvCxnSpPr>
        <p:spPr>
          <a:xfrm>
            <a:off x="531690" y="2913255"/>
            <a:ext cx="0" cy="2630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8">
            <a:extLst>
              <a:ext uri="{FF2B5EF4-FFF2-40B4-BE49-F238E27FC236}">
                <a16:creationId xmlns:a16="http://schemas.microsoft.com/office/drawing/2014/main" id="{89A87974-65B3-4DD9-987D-0097E36A92EC}"/>
              </a:ext>
            </a:extLst>
          </p:cNvPr>
          <p:cNvSpPr txBox="1"/>
          <p:nvPr/>
        </p:nvSpPr>
        <p:spPr>
          <a:xfrm>
            <a:off x="7269769" y="2507555"/>
            <a:ext cx="1874231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Circuit_measure</a:t>
            </a:r>
            <a:endParaRPr lang="zh-CN" altLang="en-US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DE2EBA8-13BE-4AFF-BE71-60EB414A6D56}"/>
              </a:ext>
            </a:extLst>
          </p:cNvPr>
          <p:cNvCxnSpPr/>
          <p:nvPr/>
        </p:nvCxnSpPr>
        <p:spPr>
          <a:xfrm flipV="1">
            <a:off x="935810" y="2490762"/>
            <a:ext cx="646278" cy="7582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94E9D36-B628-40C8-818A-562C03D68827}"/>
              </a:ext>
            </a:extLst>
          </p:cNvPr>
          <p:cNvCxnSpPr/>
          <p:nvPr/>
        </p:nvCxnSpPr>
        <p:spPr>
          <a:xfrm>
            <a:off x="971262" y="3421955"/>
            <a:ext cx="75411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488FDD6-E6CD-4B6D-8722-6C55F21DFBBF}"/>
              </a:ext>
            </a:extLst>
          </p:cNvPr>
          <p:cNvCxnSpPr/>
          <p:nvPr/>
        </p:nvCxnSpPr>
        <p:spPr>
          <a:xfrm>
            <a:off x="935810" y="3601380"/>
            <a:ext cx="789563" cy="11484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85">
            <a:extLst>
              <a:ext uri="{FF2B5EF4-FFF2-40B4-BE49-F238E27FC236}">
                <a16:creationId xmlns:a16="http://schemas.microsoft.com/office/drawing/2014/main" id="{FD9FEE53-3605-4436-B478-515F668D2799}"/>
              </a:ext>
            </a:extLst>
          </p:cNvPr>
          <p:cNvSpPr txBox="1"/>
          <p:nvPr/>
        </p:nvSpPr>
        <p:spPr>
          <a:xfrm>
            <a:off x="4477046" y="4431783"/>
            <a:ext cx="80983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debug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92BEF52-53F2-47EC-BFCB-5EC6F87ADE82}"/>
              </a:ext>
            </a:extLst>
          </p:cNvPr>
          <p:cNvCxnSpPr/>
          <p:nvPr/>
        </p:nvCxnSpPr>
        <p:spPr>
          <a:xfrm>
            <a:off x="4843865" y="4064071"/>
            <a:ext cx="1009" cy="3133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0E36D8D-677D-4A5C-8268-99E3A9C156BA}"/>
              </a:ext>
            </a:extLst>
          </p:cNvPr>
          <p:cNvCxnSpPr/>
          <p:nvPr/>
        </p:nvCxnSpPr>
        <p:spPr>
          <a:xfrm flipV="1">
            <a:off x="4864150" y="4864101"/>
            <a:ext cx="0" cy="3339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560D27B-A5AE-4CC7-9B21-7FC4ED555371}"/>
              </a:ext>
            </a:extLst>
          </p:cNvPr>
          <p:cNvCxnSpPr/>
          <p:nvPr/>
        </p:nvCxnSpPr>
        <p:spPr>
          <a:xfrm>
            <a:off x="5365164" y="4646239"/>
            <a:ext cx="500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8F75E48E-FF53-445F-AE22-2E5A633F314A}"/>
              </a:ext>
            </a:extLst>
          </p:cNvPr>
          <p:cNvSpPr/>
          <p:nvPr/>
        </p:nvSpPr>
        <p:spPr>
          <a:xfrm>
            <a:off x="7569200" y="4140200"/>
            <a:ext cx="698500" cy="406400"/>
          </a:xfrm>
          <a:custGeom>
            <a:avLst/>
            <a:gdLst>
              <a:gd name="connsiteX0" fmla="*/ 0 w 892454"/>
              <a:gd name="connsiteY0" fmla="*/ 863600 h 863600"/>
              <a:gd name="connsiteX1" fmla="*/ 774700 w 892454"/>
              <a:gd name="connsiteY1" fmla="*/ 622300 h 863600"/>
              <a:gd name="connsiteX2" fmla="*/ 876300 w 892454"/>
              <a:gd name="connsiteY2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454" h="863600">
                <a:moveTo>
                  <a:pt x="0" y="863600"/>
                </a:moveTo>
                <a:cubicBezTo>
                  <a:pt x="314325" y="814916"/>
                  <a:pt x="628650" y="766233"/>
                  <a:pt x="774700" y="622300"/>
                </a:cubicBezTo>
                <a:cubicBezTo>
                  <a:pt x="920750" y="478367"/>
                  <a:pt x="898525" y="239183"/>
                  <a:pt x="87630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标题 1">
            <a:extLst>
              <a:ext uri="{FF2B5EF4-FFF2-40B4-BE49-F238E27FC236}">
                <a16:creationId xmlns:a16="http://schemas.microsoft.com/office/drawing/2014/main" id="{5786FB0B-0EFD-45D2-AA46-99925DE5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847725"/>
          </a:xfrm>
        </p:spPr>
        <p:txBody>
          <a:bodyPr/>
          <a:lstStyle/>
          <a:p>
            <a:r>
              <a:rPr lang="zh-CN" altLang="en-US" dirty="0"/>
              <a:t>芯片自动设计系统</a:t>
            </a:r>
            <a:r>
              <a:rPr lang="en-US" altLang="zh-CN" dirty="0"/>
              <a:t>-</a:t>
            </a:r>
            <a:r>
              <a:rPr lang="zh-CN" altLang="en-US" dirty="0"/>
              <a:t>文件之间的关系</a:t>
            </a:r>
          </a:p>
        </p:txBody>
      </p:sp>
    </p:spTree>
    <p:extLst>
      <p:ext uri="{BB962C8B-B14F-4D97-AF65-F5344CB8AC3E}">
        <p14:creationId xmlns:p14="http://schemas.microsoft.com/office/powerpoint/2010/main" val="2993914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参考资料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048856" name="内容占位符 2"/>
          <p:cNvSpPr>
            <a:spLocks noGrp="1"/>
          </p:cNvSpPr>
          <p:nvPr>
            <p:ph idx="1"/>
          </p:nvPr>
        </p:nvSpPr>
        <p:spPr>
          <a:xfrm>
            <a:off x="457200" y="1125543"/>
            <a:ext cx="8464609" cy="4862512"/>
          </a:xfrm>
        </p:spPr>
        <p:txBody>
          <a:bodyPr/>
          <a:lstStyle/>
          <a:p>
            <a:r>
              <a:rPr lang="en-US" altLang="zh-CN" sz="2000" dirty="0"/>
              <a:t>Python3</a:t>
            </a:r>
            <a:r>
              <a:rPr lang="zh-CN" altLang="en-US" sz="2000" dirty="0"/>
              <a:t>基础教程：可以在线编程，说明完备，适合快速入门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>
                <a:hlinkClick r:id="rId2"/>
              </a:rPr>
              <a:t>http://www.runoob.com/python3/python3-tutorial.html</a:t>
            </a:r>
            <a:endParaRPr lang="en-US" altLang="zh-CN" sz="2000" dirty="0"/>
          </a:p>
          <a:p>
            <a:r>
              <a:rPr lang="zh-CN" altLang="en-US" sz="2000" dirty="0"/>
              <a:t>廖雪峰</a:t>
            </a:r>
            <a:r>
              <a:rPr lang="en-US" altLang="zh-CN" sz="2000" dirty="0"/>
              <a:t>Python</a:t>
            </a:r>
            <a:r>
              <a:rPr lang="zh-CN" altLang="en-US" sz="2000" dirty="0"/>
              <a:t>教程：</a:t>
            </a:r>
            <a:r>
              <a:rPr lang="en-US" altLang="zh-CN" sz="2000" dirty="0">
                <a:hlinkClick r:id="rId3"/>
              </a:rPr>
              <a:t>https://www.liaoxuefeng.com/wiki/1016959663602400</a:t>
            </a:r>
            <a:endParaRPr lang="en-US" altLang="zh-CN" sz="2000" dirty="0"/>
          </a:p>
          <a:p>
            <a:r>
              <a:rPr lang="en-US" altLang="zh-CN" sz="2000" dirty="0"/>
              <a:t>Python</a:t>
            </a:r>
            <a:r>
              <a:rPr lang="zh-CN" altLang="en-US" sz="2000" dirty="0"/>
              <a:t>官方中文教程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/>
              <a:t>     </a:t>
            </a:r>
            <a:r>
              <a:rPr lang="en-US" altLang="zh-CN" sz="2000">
                <a:hlinkClick r:id="rId4"/>
              </a:rPr>
              <a:t>https://docs.python.org/zh-cn/3/tutorial/index.html</a:t>
            </a:r>
            <a:endParaRPr lang="en-US" altLang="zh-CN" sz="2000" dirty="0"/>
          </a:p>
          <a:p>
            <a:r>
              <a:rPr lang="en-US" altLang="zh-CN" sz="2000" dirty="0"/>
              <a:t>Python</a:t>
            </a:r>
            <a:r>
              <a:rPr lang="zh-CN" altLang="en-US" sz="2000" dirty="0"/>
              <a:t>学习视频：</a:t>
            </a:r>
            <a:r>
              <a:rPr lang="en-US" altLang="zh-CN" sz="2000" dirty="0">
                <a:hlinkClick r:id="rId5"/>
              </a:rPr>
              <a:t>http://www.jikexueyuan.com/course/python/</a:t>
            </a:r>
            <a:endParaRPr lang="en-US" altLang="zh-CN" sz="2000" dirty="0"/>
          </a:p>
          <a:p>
            <a:r>
              <a:rPr lang="zh-CN" altLang="en-US" sz="2000" dirty="0"/>
              <a:t>改善</a:t>
            </a:r>
            <a:r>
              <a:rPr lang="en-US" altLang="zh-CN" sz="2000" dirty="0"/>
              <a:t>Python</a:t>
            </a:r>
            <a:r>
              <a:rPr lang="zh-CN" altLang="en-US" sz="2000" dirty="0"/>
              <a:t>程序的</a:t>
            </a:r>
            <a:r>
              <a:rPr lang="en-US" altLang="zh-CN" sz="2000" dirty="0"/>
              <a:t>91</a:t>
            </a:r>
            <a:r>
              <a:rPr lang="zh-CN" altLang="en-US" sz="2000" dirty="0"/>
              <a:t>个建议：</a:t>
            </a:r>
            <a:r>
              <a:rPr lang="en-US" altLang="zh-CN" sz="2000" dirty="0">
                <a:hlinkClick r:id="rId6"/>
              </a:rPr>
              <a:t>https://zhuanlan.zhihu.com/p/26155739</a:t>
            </a:r>
            <a:endParaRPr lang="en-US" altLang="zh-CN" sz="2000" dirty="0"/>
          </a:p>
          <a:p>
            <a:endParaRPr lang="zh-CN" altLang="en-US" sz="2000" dirty="0"/>
          </a:p>
          <a:p>
            <a:endParaRPr lang="zh-CN" altLang="en-US" sz="2000" dirty="0"/>
          </a:p>
          <a:p>
            <a:pPr marL="0" indent="0"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致谢</a:t>
            </a:r>
          </a:p>
        </p:txBody>
      </p:sp>
      <p:sp>
        <p:nvSpPr>
          <p:cNvPr id="1048863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本课件由以下同学协助编写</a:t>
            </a:r>
            <a:endParaRPr lang="en-US" altLang="zh-CN" dirty="0"/>
          </a:p>
          <a:p>
            <a:pPr lvl="1"/>
            <a:r>
              <a:rPr lang="zh-CN" altLang="en-US" dirty="0"/>
              <a:t>谌达 </a:t>
            </a:r>
            <a:r>
              <a:rPr lang="en-US" altLang="zh-CN" dirty="0"/>
              <a:t>(16210720026)</a:t>
            </a:r>
          </a:p>
          <a:p>
            <a:pPr lvl="1"/>
            <a:r>
              <a:rPr lang="zh-CN" altLang="en-US" dirty="0"/>
              <a:t>袁渊源 </a:t>
            </a:r>
            <a:r>
              <a:rPr lang="en-US" altLang="zh-CN" dirty="0"/>
              <a:t>(16307130267)</a:t>
            </a:r>
          </a:p>
          <a:p>
            <a:pPr lvl="1"/>
            <a:r>
              <a:rPr lang="zh-CN" altLang="en-US" dirty="0"/>
              <a:t>夏潇 </a:t>
            </a:r>
            <a:r>
              <a:rPr lang="en-US" altLang="zh-CN" dirty="0"/>
              <a:t>(16300720052)</a:t>
            </a:r>
          </a:p>
          <a:p>
            <a:pPr lvl="1"/>
            <a:r>
              <a:rPr lang="zh-CN" altLang="en-US" dirty="0"/>
              <a:t>田耀光 </a:t>
            </a:r>
            <a:r>
              <a:rPr lang="en-US" altLang="zh-CN" dirty="0"/>
              <a:t>(16300720044)</a:t>
            </a:r>
          </a:p>
          <a:p>
            <a:pPr lvl="1"/>
            <a:r>
              <a:rPr lang="zh-CN" altLang="en-US" dirty="0"/>
              <a:t>蒋凯帆 </a:t>
            </a:r>
            <a:r>
              <a:rPr lang="en-US" altLang="zh-CN" dirty="0"/>
              <a:t>(16300720051)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CC4E5F9-E53A-4829-A79F-9F69A50B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47725"/>
          </a:xfrm>
        </p:spPr>
        <p:txBody>
          <a:bodyPr/>
          <a:lstStyle/>
          <a:p>
            <a:r>
              <a:rPr lang="zh-CN" altLang="en-US" dirty="0"/>
              <a:t>编译器与集成开发环境</a:t>
            </a:r>
            <a:r>
              <a:rPr lang="en-US" altLang="zh-CN" dirty="0"/>
              <a:t>(IDE)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D5CB2B-76A8-4DA6-8455-CF44085D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967823"/>
            <a:ext cx="7384949" cy="42544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BDD5C35-3E8C-476C-98DB-8696E1750015}"/>
              </a:ext>
            </a:extLst>
          </p:cNvPr>
          <p:cNvSpPr/>
          <p:nvPr/>
        </p:nvSpPr>
        <p:spPr>
          <a:xfrm>
            <a:off x="525780" y="1320800"/>
            <a:ext cx="1257300" cy="291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03E994-9CD9-43D8-8029-8613E09E8564}"/>
              </a:ext>
            </a:extLst>
          </p:cNvPr>
          <p:cNvSpPr txBox="1"/>
          <p:nvPr/>
        </p:nvSpPr>
        <p:spPr>
          <a:xfrm>
            <a:off x="563880" y="2418080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项目文件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管理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F0F70C-FD4D-490B-A9D6-E45A0081CDC9}"/>
              </a:ext>
            </a:extLst>
          </p:cNvPr>
          <p:cNvSpPr/>
          <p:nvPr/>
        </p:nvSpPr>
        <p:spPr>
          <a:xfrm>
            <a:off x="1866900" y="1328420"/>
            <a:ext cx="1958340" cy="291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293FF7-14CC-4E0F-BDB1-9449E2023BD7}"/>
              </a:ext>
            </a:extLst>
          </p:cNvPr>
          <p:cNvSpPr txBox="1"/>
          <p:nvPr/>
        </p:nvSpPr>
        <p:spPr>
          <a:xfrm>
            <a:off x="2705104" y="15621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程序区域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612D5D-8D14-4442-997C-444DD6C6B9E8}"/>
              </a:ext>
            </a:extLst>
          </p:cNvPr>
          <p:cNvSpPr/>
          <p:nvPr/>
        </p:nvSpPr>
        <p:spPr>
          <a:xfrm>
            <a:off x="518160" y="1000760"/>
            <a:ext cx="2735580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89EA28-B2E0-4F73-9424-6F59E420F9F4}"/>
              </a:ext>
            </a:extLst>
          </p:cNvPr>
          <p:cNvSpPr txBox="1"/>
          <p:nvPr/>
        </p:nvSpPr>
        <p:spPr>
          <a:xfrm>
            <a:off x="3194653" y="1008380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各种工具及配置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99489F-33BC-4DFD-BD8F-B69D94B5DB0A}"/>
              </a:ext>
            </a:extLst>
          </p:cNvPr>
          <p:cNvSpPr txBox="1"/>
          <p:nvPr/>
        </p:nvSpPr>
        <p:spPr>
          <a:xfrm>
            <a:off x="528320" y="5262880"/>
            <a:ext cx="7492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000" indent="-360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 文件管理，第三方包管理功能集成在一起，操作方便</a:t>
            </a:r>
          </a:p>
          <a:p>
            <a:pPr marL="36000" indent="-360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 </a:t>
            </a:r>
            <a:r>
              <a:rPr lang="zh-CN" altLang="en-US" sz="2400" b="1" dirty="0"/>
              <a:t>自由设置程序断点，查看变量变化，调试方便</a:t>
            </a:r>
            <a:endParaRPr lang="en-US" altLang="zh-CN" sz="24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4A23A4-4EC5-49A3-8BFC-11CA0F188E08}"/>
              </a:ext>
            </a:extLst>
          </p:cNvPr>
          <p:cNvSpPr/>
          <p:nvPr/>
        </p:nvSpPr>
        <p:spPr>
          <a:xfrm>
            <a:off x="535940" y="4325620"/>
            <a:ext cx="5387340" cy="734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7C37EF-EF62-4F03-974F-E972185AACCB}"/>
              </a:ext>
            </a:extLst>
          </p:cNvPr>
          <p:cNvSpPr txBox="1"/>
          <p:nvPr/>
        </p:nvSpPr>
        <p:spPr>
          <a:xfrm>
            <a:off x="2584435" y="44069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终端显示区域</a:t>
            </a:r>
          </a:p>
        </p:txBody>
      </p:sp>
    </p:spTree>
    <p:extLst>
      <p:ext uri="{BB962C8B-B14F-4D97-AF65-F5344CB8AC3E}">
        <p14:creationId xmlns:p14="http://schemas.microsoft.com/office/powerpoint/2010/main" val="314030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标题 1"/>
          <p:cNvSpPr>
            <a:spLocks noGrp="1"/>
          </p:cNvSpPr>
          <p:nvPr>
            <p:ph type="title"/>
          </p:nvPr>
        </p:nvSpPr>
        <p:spPr>
          <a:xfrm>
            <a:off x="391886" y="260718"/>
            <a:ext cx="10972800" cy="128841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/>
              <a:t>）：方法一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048611" name="内容占位符 2"/>
          <p:cNvSpPr>
            <a:spLocks noGrp="1"/>
          </p:cNvSpPr>
          <p:nvPr>
            <p:ph idx="1"/>
          </p:nvPr>
        </p:nvSpPr>
        <p:spPr>
          <a:xfrm>
            <a:off x="391886" y="1448709"/>
            <a:ext cx="8325394" cy="4333875"/>
          </a:xfrm>
        </p:spPr>
        <p:txBody>
          <a:bodyPr/>
          <a:lstStyle/>
          <a:p>
            <a:r>
              <a:rPr lang="zh-CN" altLang="en-US" dirty="0"/>
              <a:t>打开浏览器访问</a:t>
            </a:r>
            <a:r>
              <a:rPr lang="zh-CN" altLang="en-US" dirty="0">
                <a:hlinkClick r:id="rId2"/>
              </a:rPr>
              <a:t>http://www.python.org/download/</a:t>
            </a:r>
            <a:endParaRPr lang="zh-CN" altLang="en-US" dirty="0"/>
          </a:p>
          <a:p>
            <a:r>
              <a:rPr lang="zh-CN" altLang="en-US" dirty="0"/>
              <a:t>在下载列表中选择Window平台安装包，包格式为：python-</a:t>
            </a:r>
            <a:r>
              <a:rPr lang="en-US" altLang="zh-CN" dirty="0"/>
              <a:t>3</a:t>
            </a:r>
            <a:r>
              <a:rPr lang="en-US" dirty="0"/>
              <a:t>.7.X</a:t>
            </a:r>
            <a:r>
              <a:rPr lang="zh-CN" altLang="en-US" dirty="0"/>
              <a:t>.msi 文件 （ </a:t>
            </a:r>
            <a:r>
              <a:rPr lang="en-US" altLang="zh-CN" dirty="0"/>
              <a:t>3</a:t>
            </a:r>
            <a:r>
              <a:rPr lang="en-US" dirty="0"/>
              <a:t>.7.</a:t>
            </a:r>
            <a:r>
              <a:rPr lang="en-US" altLang="zh-CN" dirty="0"/>
              <a:t>X</a:t>
            </a:r>
            <a:r>
              <a:rPr lang="zh-CN" altLang="en-US" dirty="0"/>
              <a:t> 为要安装的版本号）</a:t>
            </a:r>
          </a:p>
          <a:p>
            <a:r>
              <a:rPr lang="zh-CN" altLang="en-US" dirty="0"/>
              <a:t>要使用安装程序 python-</a:t>
            </a:r>
            <a:r>
              <a:rPr lang="en-US" altLang="zh-CN" dirty="0"/>
              <a:t>3</a:t>
            </a:r>
            <a:r>
              <a:rPr lang="en-US" dirty="0"/>
              <a:t>.7.</a:t>
            </a:r>
            <a:r>
              <a:rPr lang="en-US" altLang="zh-CN" dirty="0"/>
              <a:t>X</a:t>
            </a:r>
            <a:r>
              <a:rPr lang="zh-CN" altLang="en-US" dirty="0"/>
              <a:t>.msi, Windows系统必须支持Microsoft Installer 2.0搭配使用。Windows XP和更高版本已经有MSI，很多老机器也可以安装MSI。</a:t>
            </a:r>
          </a:p>
          <a:p>
            <a:r>
              <a:rPr lang="zh-CN" altLang="en-US" dirty="0">
                <a:sym typeface="+mn-ea"/>
              </a:rPr>
              <a:t>下载后，双击下载包，进入Python安装向导，只需使用默认设置一直点击"下一步"直到安装完成即可。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/>
              <a:t>）：方法一</a:t>
            </a:r>
          </a:p>
        </p:txBody>
      </p:sp>
      <p:sp>
        <p:nvSpPr>
          <p:cNvPr id="104861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安装过程中特别要注意选上Add python </a:t>
            </a:r>
            <a:r>
              <a:rPr lang="en-US" altLang="zh-CN" dirty="0">
                <a:sym typeface="+mn-ea"/>
              </a:rPr>
              <a:t>3.7</a:t>
            </a:r>
            <a:r>
              <a:rPr lang="zh-CN" altLang="en-US" dirty="0">
                <a:sym typeface="+mn-ea"/>
              </a:rPr>
              <a:t> to </a:t>
            </a:r>
            <a:r>
              <a:rPr lang="en-US" altLang="zh-CN" dirty="0">
                <a:sym typeface="+mn-ea"/>
              </a:rPr>
              <a:t>PATH</a:t>
            </a:r>
            <a:endParaRPr lang="zh-CN" altLang="en-US" dirty="0"/>
          </a:p>
        </p:txBody>
      </p:sp>
      <p:pic>
        <p:nvPicPr>
          <p:cNvPr id="2097161" name="图片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3512" y="1829050"/>
            <a:ext cx="6276975" cy="3857625"/>
          </a:xfrm>
          <a:prstGeom prst="rect">
            <a:avLst/>
          </a:prstGeom>
        </p:spPr>
      </p:pic>
      <p:cxnSp>
        <p:nvCxnSpPr>
          <p:cNvPr id="3145728" name="直接箭头连接符 9"/>
          <p:cNvCxnSpPr>
            <a:cxnSpLocks/>
          </p:cNvCxnSpPr>
          <p:nvPr/>
        </p:nvCxnSpPr>
        <p:spPr>
          <a:xfrm flipH="1">
            <a:off x="4948990" y="4387516"/>
            <a:ext cx="1997242" cy="1070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/>
              <a:t>）：方法一</a:t>
            </a:r>
          </a:p>
        </p:txBody>
      </p:sp>
      <p:sp>
        <p:nvSpPr>
          <p:cNvPr id="10486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默认会安装到</a:t>
            </a:r>
            <a:r>
              <a:rPr lang="en-US" altLang="zh-CN" dirty="0">
                <a:sym typeface="+mn-ea"/>
              </a:rPr>
              <a:t>C:\Users\</a:t>
            </a:r>
            <a:r>
              <a:rPr lang="zh-CN" altLang="en-US" dirty="0">
                <a:sym typeface="+mn-ea"/>
              </a:rPr>
              <a:t>用户</a:t>
            </a:r>
            <a:r>
              <a:rPr lang="en-US" altLang="zh-CN" dirty="0">
                <a:sym typeface="+mn-ea"/>
              </a:rPr>
              <a:t>\</a:t>
            </a:r>
            <a:r>
              <a:rPr lang="en-US" altLang="zh-CN" dirty="0" err="1">
                <a:sym typeface="+mn-ea"/>
              </a:rPr>
              <a:t>AppData</a:t>
            </a:r>
            <a:r>
              <a:rPr lang="en-US" altLang="zh-CN" dirty="0">
                <a:sym typeface="+mn-ea"/>
              </a:rPr>
              <a:t>\Local \Programs\Python\Python37</a:t>
            </a:r>
            <a:r>
              <a:rPr lang="zh-CN" altLang="en-US" dirty="0">
                <a:sym typeface="+mn-ea"/>
              </a:rPr>
              <a:t>目录下，然后打开命令提示符窗口，输入python后，出现图示窗口，说明安装成功。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  （也可直接在对应安装目录中打开交互式界面）</a:t>
            </a:r>
          </a:p>
          <a:p>
            <a:pPr algn="l"/>
            <a:endParaRPr lang="zh-CN" altLang="en-US" dirty="0"/>
          </a:p>
          <a:p>
            <a:endParaRPr lang="zh-CN" altLang="en-US" dirty="0"/>
          </a:p>
        </p:txBody>
      </p:sp>
      <p:pic>
        <p:nvPicPr>
          <p:cNvPr id="2097162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7237" y="3532768"/>
            <a:ext cx="7629525" cy="1123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7630</TotalTime>
  <Words>3334</Words>
  <Application>Microsoft Office PowerPoint</Application>
  <PresentationFormat>全屏显示(4:3)</PresentationFormat>
  <Paragraphs>535</Paragraphs>
  <Slides>58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Arial (正文)</vt:lpstr>
      <vt:lpstr>Menlo</vt:lpstr>
      <vt:lpstr>等线</vt:lpstr>
      <vt:lpstr>黑体</vt:lpstr>
      <vt:lpstr>Arial</vt:lpstr>
      <vt:lpstr>Calibri</vt:lpstr>
      <vt:lpstr>Garamond</vt:lpstr>
      <vt:lpstr>Wingdings</vt:lpstr>
      <vt:lpstr>Edge</vt:lpstr>
      <vt:lpstr>Python编程基础</vt:lpstr>
      <vt:lpstr>PowerPoint 演示文稿</vt:lpstr>
      <vt:lpstr>Python 3 开发环境搭建</vt:lpstr>
      <vt:lpstr>不同硬件和系统平台</vt:lpstr>
      <vt:lpstr>编译器与集成开发环境(IDE)</vt:lpstr>
      <vt:lpstr>编译器与集成开发环境(IDE)</vt:lpstr>
      <vt:lpstr>Python 安装（Windows）：方法一 </vt:lpstr>
      <vt:lpstr>Python 安装（Windows）：方法一</vt:lpstr>
      <vt:lpstr>Python 安装（Windows）：方法一</vt:lpstr>
      <vt:lpstr>Python 安装（Windows）：方法二</vt:lpstr>
      <vt:lpstr>Python 安装（Windows）：方法二</vt:lpstr>
      <vt:lpstr>Python 集成开发环境</vt:lpstr>
      <vt:lpstr>Python集成开发环境</vt:lpstr>
      <vt:lpstr>Python3 安装（Linux）</vt:lpstr>
      <vt:lpstr>Python3 安装（Linux）</vt:lpstr>
      <vt:lpstr>Python3 安装（ Linux ）</vt:lpstr>
      <vt:lpstr>Python2.7安装（Ubuntu）</vt:lpstr>
      <vt:lpstr>Ubuntu安装Python集成开发环境</vt:lpstr>
      <vt:lpstr>Python3 安装（Mac） </vt:lpstr>
      <vt:lpstr>Python中第三方包（package）的安装方法</vt:lpstr>
      <vt:lpstr>PowerPoint 演示文稿</vt:lpstr>
      <vt:lpstr>PowerPoint 演示文稿</vt:lpstr>
      <vt:lpstr>Ubuntu中使用Pip3安装Python3中第三方包</vt:lpstr>
      <vt:lpstr>Pycharm中添加断点并调试</vt:lpstr>
      <vt:lpstr>PowerPoint 演示文稿</vt:lpstr>
      <vt:lpstr>PowerPoint 演示文稿</vt:lpstr>
      <vt:lpstr>PowerPoint 演示文稿</vt:lpstr>
      <vt:lpstr>Raspbian系统里Thonny的使用</vt:lpstr>
      <vt:lpstr>Thonny的使用</vt:lpstr>
      <vt:lpstr>Thonny的使用</vt:lpstr>
      <vt:lpstr>Python中的基本语法</vt:lpstr>
      <vt:lpstr>Python</vt:lpstr>
      <vt:lpstr>程序的骨架：行与缩进</vt:lpstr>
      <vt:lpstr>注释</vt:lpstr>
      <vt:lpstr>注释</vt:lpstr>
      <vt:lpstr>变量和数据类型</vt:lpstr>
      <vt:lpstr>PowerPoint 演示文稿</vt:lpstr>
      <vt:lpstr>PowerPoint 演示文稿</vt:lpstr>
      <vt:lpstr>字典 (Dict和set)</vt:lpstr>
      <vt:lpstr>输入和输出</vt:lpstr>
      <vt:lpstr>条件判断</vt:lpstr>
      <vt:lpstr>循环(for)</vt:lpstr>
      <vt:lpstr>循环(while)</vt:lpstr>
      <vt:lpstr>函数</vt:lpstr>
      <vt:lpstr>类和函数</vt:lpstr>
      <vt:lpstr>类(class)</vt:lpstr>
      <vt:lpstr>Python 生态与第三方库</vt:lpstr>
      <vt:lpstr>开源库的license 问题</vt:lpstr>
      <vt:lpstr>PowerPoint 演示文稿</vt:lpstr>
      <vt:lpstr>Matplotlib使用</vt:lpstr>
      <vt:lpstr>NumPy &amp; Pandas</vt:lpstr>
      <vt:lpstr>GUI (用户界面)</vt:lpstr>
      <vt:lpstr>程序调试</vt:lpstr>
      <vt:lpstr>项目案例-芯片自动设计系统</vt:lpstr>
      <vt:lpstr>芯片自动设计系统-界面与文件</vt:lpstr>
      <vt:lpstr>芯片自动设计系统-文件之间的关系</vt:lpstr>
      <vt:lpstr>参考资料 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10441</dc:creator>
  <cp:lastModifiedBy>jing wan</cp:lastModifiedBy>
  <cp:revision>364</cp:revision>
  <dcterms:created xsi:type="dcterms:W3CDTF">2017-06-03T09:27:00Z</dcterms:created>
  <dcterms:modified xsi:type="dcterms:W3CDTF">2024-03-06T09:22:37Z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